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8" r:id="rId13"/>
    <p:sldId id="266"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9" r:id="rId43"/>
    <p:sldId id="298"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1" r:id="rId85"/>
    <p:sldId id="342" r:id="rId86"/>
    <p:sldId id="343" r:id="rId87"/>
    <p:sldId id="344" r:id="rId88"/>
    <p:sldId id="340" r:id="rId89"/>
    <p:sldId id="345" r:id="rId90"/>
    <p:sldId id="346" r:id="rId91"/>
    <p:sldId id="347" r:id="rId92"/>
    <p:sldId id="356" r:id="rId93"/>
    <p:sldId id="348" r:id="rId94"/>
    <p:sldId id="357" r:id="rId95"/>
    <p:sldId id="349" r:id="rId96"/>
    <p:sldId id="350" r:id="rId97"/>
    <p:sldId id="351" r:id="rId98"/>
    <p:sldId id="352" r:id="rId99"/>
    <p:sldId id="353" r:id="rId100"/>
    <p:sldId id="354" r:id="rId101"/>
    <p:sldId id="355"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02" y="-6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5/19/2011</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447801"/>
            <a:ext cx="7745505" cy="46783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6" name="Title 1"/>
          <p:cNvSpPr>
            <a:spLocks noGrp="1"/>
          </p:cNvSpPr>
          <p:nvPr>
            <p:ph type="title" hasCustomPrompt="1"/>
          </p:nvPr>
        </p:nvSpPr>
        <p:spPr>
          <a:xfrm>
            <a:off x="688490" y="164950"/>
            <a:ext cx="7756263" cy="1054250"/>
          </a:xfrm>
        </p:spPr>
        <p:txBody>
          <a:bodyPr/>
          <a:lstStyle>
            <a:lvl1pPr>
              <a:defRPr sz="4000"/>
            </a:lvl1pPr>
          </a:lstStyle>
          <a:p>
            <a:r>
              <a:rPr lang="en-US" dirty="0" smtClean="0"/>
              <a:t>Click to edit Master style</a:t>
            </a:r>
            <a:endParaRPr lang="en-US" dirty="0"/>
          </a:p>
        </p:txBody>
      </p:sp>
      <p:grpSp>
        <p:nvGrpSpPr>
          <p:cNvPr id="17" name="Group 16"/>
          <p:cNvGrpSpPr/>
          <p:nvPr userDrawn="1"/>
        </p:nvGrpSpPr>
        <p:grpSpPr>
          <a:xfrm>
            <a:off x="1172584" y="685800"/>
            <a:ext cx="6779110" cy="923330"/>
            <a:chOff x="1172584" y="1381459"/>
            <a:chExt cx="6779110" cy="923330"/>
          </a:xfrm>
        </p:grpSpPr>
        <p:sp>
          <p:nvSpPr>
            <p:cNvPr id="18" name="TextBox 17"/>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9" name="Straight Connector 18"/>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5/19/2011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8490" y="164950"/>
            <a:ext cx="7756263" cy="1054250"/>
          </a:xfrm>
        </p:spPr>
        <p:txBody>
          <a:bodyPr/>
          <a:lstStyle>
            <a:lvl1pPr>
              <a:defRPr sz="4000"/>
            </a:lvl1pPr>
          </a:lstStyle>
          <a:p>
            <a:r>
              <a:rPr lang="en-US" dirty="0" smtClean="0"/>
              <a:t>Click to edit </a:t>
            </a:r>
            <a:r>
              <a:rPr lang="en-US" dirty="0" err="1" smtClean="0"/>
              <a:t>Maste</a:t>
            </a:r>
            <a:r>
              <a:rPr lang="en-US" dirty="0" smtClean="0"/>
              <a:t>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5/19/2011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grpSp>
        <p:nvGrpSpPr>
          <p:cNvPr id="10" name="Group 9"/>
          <p:cNvGrpSpPr/>
          <p:nvPr/>
        </p:nvGrpSpPr>
        <p:grpSpPr>
          <a:xfrm>
            <a:off x="1172584" y="685800"/>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5/19/2011</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Sand as media of Art</a:t>
            </a:r>
            <a:endParaRPr lang="en-US" dirty="0"/>
          </a:p>
        </p:txBody>
      </p:sp>
      <p:sp>
        <p:nvSpPr>
          <p:cNvPr id="3" name="Subtitle 2"/>
          <p:cNvSpPr>
            <a:spLocks noGrp="1"/>
          </p:cNvSpPr>
          <p:nvPr>
            <p:ph type="subTitle" idx="1"/>
          </p:nvPr>
        </p:nvSpPr>
        <p:spPr>
          <a:xfrm>
            <a:off x="1371600" y="3767862"/>
            <a:ext cx="6400800" cy="956538"/>
          </a:xfrm>
        </p:spPr>
        <p:txBody>
          <a:bodyPr>
            <a:normAutofit/>
          </a:bodyPr>
          <a:lstStyle/>
          <a:p>
            <a:r>
              <a:rPr lang="en-US" dirty="0" smtClean="0"/>
              <a:t>Physical simulation of granular materials </a:t>
            </a:r>
            <a:br>
              <a:rPr lang="en-US" dirty="0" smtClean="0"/>
            </a:br>
            <a:r>
              <a:rPr lang="en-US" dirty="0" smtClean="0"/>
              <a:t>for facilitating artist interaction</a:t>
            </a:r>
            <a:endParaRPr lang="en-US" dirty="0"/>
          </a:p>
        </p:txBody>
      </p:sp>
      <p:sp>
        <p:nvSpPr>
          <p:cNvPr id="4" name="TextBox 3"/>
          <p:cNvSpPr txBox="1"/>
          <p:nvPr/>
        </p:nvSpPr>
        <p:spPr>
          <a:xfrm>
            <a:off x="3200400" y="5562600"/>
            <a:ext cx="2895600" cy="369332"/>
          </a:xfrm>
          <a:prstGeom prst="rect">
            <a:avLst/>
          </a:prstGeom>
          <a:noFill/>
        </p:spPr>
        <p:txBody>
          <a:bodyPr wrap="square" rtlCol="0">
            <a:spAutoFit/>
          </a:bodyPr>
          <a:lstStyle/>
          <a:p>
            <a:pPr algn="ctr"/>
            <a:r>
              <a:rPr lang="en-US" dirty="0" err="1" smtClean="0">
                <a:effectLst>
                  <a:outerShdw blurRad="38100" dist="38100" dir="2700000" algn="tl">
                    <a:srgbClr val="000000">
                      <a:alpha val="43137"/>
                    </a:srgbClr>
                  </a:outerShdw>
                </a:effectLst>
              </a:rPr>
              <a:t>Nafees</a:t>
            </a:r>
            <a:r>
              <a:rPr lang="en-US" dirty="0" smtClean="0">
                <a:effectLst>
                  <a:outerShdw blurRad="38100" dist="38100" dir="2700000" algn="tl">
                    <a:srgbClr val="000000">
                      <a:alpha val="43137"/>
                    </a:srgbClr>
                  </a:outerShdw>
                </a:effectLst>
              </a:rPr>
              <a:t> Ahmed</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356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At rest state, the pressure at the bottom of sand column is constant given enough depth.</a:t>
            </a:r>
          </a:p>
          <a:p>
            <a:endParaRPr lang="en-US" dirty="0" smtClean="0"/>
          </a:p>
          <a:p>
            <a:r>
              <a:rPr lang="en-US" dirty="0" smtClean="0"/>
              <a:t>This allows the construction of hour glass with sand rather than liquids.</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8970669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Interpolation of internal Granule Behavior:</a:t>
            </a:r>
          </a:p>
          <a:p>
            <a:pPr lvl="1"/>
            <a:r>
              <a:rPr lang="en-US" dirty="0" smtClean="0"/>
              <a:t>Up sample by interpolating the velocity field of the LR guide particles.</a:t>
            </a:r>
          </a:p>
          <a:p>
            <a:pPr lvl="1"/>
            <a:r>
              <a:rPr lang="en-US" dirty="0" smtClean="0"/>
              <a:t>Identify sparse and non-sparse region using influence sphere.</a:t>
            </a:r>
          </a:p>
          <a:p>
            <a:pPr lvl="1"/>
            <a:r>
              <a:rPr lang="en-US" dirty="0" smtClean="0"/>
              <a:t>In case of sparse region, utilize only external force.</a:t>
            </a:r>
          </a:p>
          <a:p>
            <a:pPr lvl="1"/>
            <a:r>
              <a:rPr lang="en-US" dirty="0" smtClean="0"/>
              <a:t>In case of non-sparse region,  use distance based weighted velocity interpolation,</a:t>
            </a:r>
          </a:p>
          <a:p>
            <a:pPr lvl="1"/>
            <a:endParaRPr lang="en-US" dirty="0" smtClean="0"/>
          </a:p>
          <a:p>
            <a:pPr lvl="1"/>
            <a:endParaRPr lang="en-US" dirty="0"/>
          </a:p>
        </p:txBody>
      </p:sp>
      <p:sp>
        <p:nvSpPr>
          <p:cNvPr id="3" name="Title 2"/>
          <p:cNvSpPr>
            <a:spLocks noGrp="1"/>
          </p:cNvSpPr>
          <p:nvPr>
            <p:ph type="title"/>
          </p:nvPr>
        </p:nvSpPr>
        <p:spPr/>
        <p:txBody>
          <a:bodyPr/>
          <a:lstStyle/>
          <a:p>
            <a:endParaRPr lang="en-US"/>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563" y="4751025"/>
            <a:ext cx="2707403" cy="101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853851"/>
            <a:ext cx="2378273"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81940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040" y="2362200"/>
            <a:ext cx="728662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2177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If the pile is titled beyond a specific angle, the granules start to flow, but unlike liquid the flow is confined within the boundary particles only.</a:t>
            </a:r>
            <a:endParaRPr lang="en-US" dirty="0"/>
          </a:p>
        </p:txBody>
      </p:sp>
      <p:sp>
        <p:nvSpPr>
          <p:cNvPr id="3" name="Title 2"/>
          <p:cNvSpPr>
            <a:spLocks noGrp="1"/>
          </p:cNvSpPr>
          <p:nvPr>
            <p:ph type="title"/>
          </p:nvPr>
        </p:nvSpPr>
        <p:spPr/>
        <p:txBody>
          <a:bodyPr/>
          <a:lstStyle/>
          <a:p>
            <a:endParaRPr lang="en-US"/>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0000"/>
          <a:stretch/>
        </p:blipFill>
        <p:spPr bwMode="auto">
          <a:xfrm>
            <a:off x="2734659" y="3124200"/>
            <a:ext cx="3211781" cy="269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790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t>Even though flow in granular material feels like flowing liquid, it cannot be modeled using </a:t>
                </a:r>
                <a:r>
                  <a:rPr lang="en-US" dirty="0" err="1" smtClean="0"/>
                  <a:t>Navier</a:t>
                </a:r>
                <a:r>
                  <a:rPr lang="en-US" dirty="0" smtClean="0"/>
                  <a:t>-Stokes equation.</a:t>
                </a:r>
              </a:p>
              <a:p>
                <a:endParaRPr lang="en-US" dirty="0"/>
              </a:p>
              <a:p>
                <a:r>
                  <a:rPr lang="en-US" dirty="0"/>
                  <a:t>Due to lack of cohesive force, we might be tempted to model it as a dense gas, but in contrast to ordinary gas the </a:t>
                </a:r>
                <a14:m>
                  <m:oMath xmlns:m="http://schemas.openxmlformats.org/officeDocument/2006/math">
                    <m:sSub>
                      <m:sSubPr>
                        <m:ctrlPr>
                          <a:rPr lang="en-US" i="1">
                            <a:latin typeface="Cambria Math"/>
                          </a:rPr>
                        </m:ctrlPr>
                      </m:sSubPr>
                      <m:e>
                        <m:r>
                          <a:rPr lang="en-US" i="1">
                            <a:latin typeface="Cambria Math"/>
                          </a:rPr>
                          <m:t>𝑘</m:t>
                        </m:r>
                      </m:e>
                      <m:sub>
                        <m:r>
                          <a:rPr lang="en-US" i="1">
                            <a:latin typeface="Cambria Math"/>
                          </a:rPr>
                          <m:t>𝐵</m:t>
                        </m:r>
                      </m:sub>
                    </m:sSub>
                    <m:r>
                      <a:rPr lang="en-US" i="1">
                        <a:latin typeface="Cambria Math"/>
                      </a:rPr>
                      <m:t>𝑇</m:t>
                    </m:r>
                  </m:oMath>
                </a14:m>
                <a:r>
                  <a:rPr lang="en-US" dirty="0"/>
                  <a:t> energy is insignificant at the room temperature.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l="-1102" t="-1043" r="-1575"/>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4089198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19400"/>
            <a:ext cx="4953000" cy="21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581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Steps common to all approaches,</a:t>
            </a:r>
          </a:p>
          <a:p>
            <a:pPr marL="0" indent="0">
              <a:buNone/>
            </a:pPr>
            <a:endParaRPr lang="en-US" dirty="0"/>
          </a:p>
          <a:p>
            <a:r>
              <a:rPr lang="en-US" dirty="0" smtClean="0"/>
              <a:t>Identify an application paradigm.</a:t>
            </a:r>
          </a:p>
          <a:p>
            <a:r>
              <a:rPr lang="en-US" dirty="0" smtClean="0"/>
              <a:t>Select a subset of sand behavior relevant to the application.</a:t>
            </a:r>
          </a:p>
          <a:p>
            <a:r>
              <a:rPr lang="en-US" dirty="0" smtClean="0"/>
              <a:t>Find the mathematical model that best describes the physical behavior.</a:t>
            </a:r>
          </a:p>
          <a:p>
            <a:r>
              <a:rPr lang="en-US" dirty="0" smtClean="0"/>
              <a:t>Find a optimal implementation of the model.</a:t>
            </a:r>
          </a:p>
          <a:p>
            <a:r>
              <a:rPr lang="en-US" dirty="0" smtClean="0"/>
              <a:t>Provide a way of rendering the sand model.</a:t>
            </a:r>
            <a:endParaRPr lang="en-US" dirty="0"/>
          </a:p>
        </p:txBody>
      </p:sp>
      <p:sp>
        <p:nvSpPr>
          <p:cNvPr id="3" name="Title 2"/>
          <p:cNvSpPr>
            <a:spLocks noGrp="1"/>
          </p:cNvSpPr>
          <p:nvPr>
            <p:ph type="title"/>
          </p:nvPr>
        </p:nvSpPr>
        <p:spPr/>
        <p:txBody>
          <a:bodyPr/>
          <a:lstStyle/>
          <a:p>
            <a:r>
              <a:rPr lang="en-US" dirty="0" smtClean="0"/>
              <a:t>Granular Material Simulations</a:t>
            </a:r>
            <a:endParaRPr lang="en-US" dirty="0"/>
          </a:p>
        </p:txBody>
      </p:sp>
    </p:spTree>
    <p:extLst>
      <p:ext uri="{BB962C8B-B14F-4D97-AF65-F5344CB8AC3E}">
        <p14:creationId xmlns:p14="http://schemas.microsoft.com/office/powerpoint/2010/main" val="716121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99247" y="1447800"/>
            <a:ext cx="7745505" cy="5181599"/>
          </a:xfrm>
        </p:spPr>
        <p:txBody>
          <a:bodyPr>
            <a:normAutofit fontScale="85000" lnSpcReduction="10000"/>
          </a:bodyPr>
          <a:lstStyle/>
          <a:p>
            <a:r>
              <a:rPr lang="en-US" sz="1400" dirty="0" smtClean="0"/>
              <a:t>X</a:t>
            </a:r>
            <a:r>
              <a:rPr lang="en-US" sz="1400" dirty="0"/>
              <a:t>. Li and J. M. </a:t>
            </a:r>
            <a:r>
              <a:rPr lang="en-US" sz="1400" dirty="0" err="1" smtClean="0"/>
              <a:t>Moshell</a:t>
            </a:r>
            <a:r>
              <a:rPr lang="en-US" sz="1400" dirty="0" smtClean="0"/>
              <a:t>. </a:t>
            </a:r>
            <a:r>
              <a:rPr lang="en-US" sz="1400" dirty="0"/>
              <a:t>“Modeling soil: </a:t>
            </a:r>
            <a:r>
              <a:rPr lang="en-US" sz="1400" dirty="0" err="1"/>
              <a:t>Realtime</a:t>
            </a:r>
            <a:r>
              <a:rPr lang="en-US" sz="1400" dirty="0"/>
              <a:t> dynamic models for soil slippage and manipulation.” </a:t>
            </a:r>
            <a:r>
              <a:rPr lang="en-US" sz="1400" dirty="0" smtClean="0"/>
              <a:t>proceedings </a:t>
            </a:r>
            <a:r>
              <a:rPr lang="en-US" sz="1400" dirty="0"/>
              <a:t>of SIGGRAPH ’93, pages 361–368, 1993</a:t>
            </a:r>
            <a:r>
              <a:rPr lang="en-US" sz="1400" dirty="0" smtClean="0"/>
              <a:t>.</a:t>
            </a:r>
          </a:p>
          <a:p>
            <a:r>
              <a:rPr lang="en-US" sz="1400" dirty="0" smtClean="0"/>
              <a:t>B</a:t>
            </a:r>
            <a:r>
              <a:rPr lang="en-US" sz="1400" dirty="0"/>
              <a:t>. </a:t>
            </a:r>
            <a:r>
              <a:rPr lang="en-US" sz="1400" dirty="0" err="1"/>
              <a:t>Chanclou</a:t>
            </a:r>
            <a:r>
              <a:rPr lang="en-US" sz="1400" dirty="0"/>
              <a:t>, A. </a:t>
            </a:r>
            <a:r>
              <a:rPr lang="en-US" sz="1400" dirty="0" err="1"/>
              <a:t>Luciani</a:t>
            </a:r>
            <a:r>
              <a:rPr lang="en-US" sz="1400" dirty="0"/>
              <a:t>, and A. </a:t>
            </a:r>
            <a:r>
              <a:rPr lang="en-US" sz="1400" dirty="0" err="1"/>
              <a:t>Habibi</a:t>
            </a:r>
            <a:r>
              <a:rPr lang="en-US" sz="1400" dirty="0"/>
              <a:t>. </a:t>
            </a:r>
            <a:r>
              <a:rPr lang="en-US" sz="1400" dirty="0" smtClean="0"/>
              <a:t>“Physical models of loose soils dynamically marked by a moving </a:t>
            </a:r>
            <a:r>
              <a:rPr lang="fr-FR" sz="1400" dirty="0" err="1" smtClean="0"/>
              <a:t>object</a:t>
            </a:r>
            <a:r>
              <a:rPr lang="fr-FR" sz="1400" dirty="0" smtClean="0"/>
              <a:t>. </a:t>
            </a:r>
            <a:r>
              <a:rPr lang="en-US" sz="1400" dirty="0"/>
              <a:t>” </a:t>
            </a:r>
            <a:r>
              <a:rPr lang="fr-FR" sz="1400" dirty="0" smtClean="0"/>
              <a:t> Computer </a:t>
            </a:r>
            <a:r>
              <a:rPr lang="fr-FR" sz="1400" dirty="0"/>
              <a:t>Animation, pages 27–35, 1996.</a:t>
            </a:r>
            <a:endParaRPr lang="en-US" sz="1400" dirty="0" smtClean="0"/>
          </a:p>
          <a:p>
            <a:r>
              <a:rPr lang="en-US" sz="1400" dirty="0"/>
              <a:t>R. W. Sumner, J. F. O’Brien, and J. K. </a:t>
            </a:r>
            <a:r>
              <a:rPr lang="en-US" sz="1400" dirty="0" err="1"/>
              <a:t>Hodgins</a:t>
            </a:r>
            <a:r>
              <a:rPr lang="en-US" sz="1400" dirty="0"/>
              <a:t>. “Animating sand, mud, and snow</a:t>
            </a:r>
            <a:r>
              <a:rPr lang="en-US" sz="1400" dirty="0" smtClean="0"/>
              <a:t>.” Computer </a:t>
            </a:r>
            <a:r>
              <a:rPr lang="en-US" sz="1400" dirty="0"/>
              <a:t>Graphic Forum, 18:3–15, Mar. 1999</a:t>
            </a:r>
            <a:r>
              <a:rPr lang="en-US" sz="1400" dirty="0" smtClean="0"/>
              <a:t>.</a:t>
            </a:r>
          </a:p>
          <a:p>
            <a:r>
              <a:rPr lang="en-US" sz="1400" dirty="0" smtClean="0"/>
              <a:t>Y.L </a:t>
            </a:r>
            <a:r>
              <a:rPr lang="en-US" sz="1400" dirty="0" err="1" smtClean="0"/>
              <a:t>Zeng</a:t>
            </a:r>
            <a:r>
              <a:rPr lang="en-US" sz="1400" dirty="0" smtClean="0"/>
              <a:t> , C. I. Tan et al “A Momentum Based Deformation System for Granular Material</a:t>
            </a:r>
            <a:r>
              <a:rPr lang="en-US" sz="1400" dirty="0"/>
              <a:t>” Computer Animation and Virtual Worlds - CASA 2007 </a:t>
            </a:r>
            <a:r>
              <a:rPr lang="en-US" sz="1400" dirty="0" smtClean="0"/>
              <a:t>Volume </a:t>
            </a:r>
            <a:r>
              <a:rPr lang="en-US" sz="1400" dirty="0"/>
              <a:t>18 Issue 4-5, September 2007 </a:t>
            </a:r>
          </a:p>
          <a:p>
            <a:r>
              <a:rPr lang="en-US" sz="1400" dirty="0"/>
              <a:t>Miller, G. and Pearce, A. </a:t>
            </a:r>
            <a:r>
              <a:rPr lang="en-US" sz="1400" dirty="0" smtClean="0"/>
              <a:t>“Globular </a:t>
            </a:r>
            <a:r>
              <a:rPr lang="en-US" sz="1400" dirty="0"/>
              <a:t>dynamics: A connected particle system for animating viscous fluids</a:t>
            </a:r>
            <a:r>
              <a:rPr lang="en-US" sz="1400" dirty="0" smtClean="0"/>
              <a:t>.” </a:t>
            </a:r>
            <a:r>
              <a:rPr lang="en-US" sz="1400" dirty="0"/>
              <a:t>Computers and Graphics, 13(3):305–309, 1989.</a:t>
            </a:r>
          </a:p>
          <a:p>
            <a:r>
              <a:rPr lang="en-US" sz="1400" dirty="0"/>
              <a:t>N. Bell, Y. Yu, and P. J. </a:t>
            </a:r>
            <a:r>
              <a:rPr lang="en-US" sz="1400" dirty="0" err="1"/>
              <a:t>Mucha</a:t>
            </a:r>
            <a:r>
              <a:rPr lang="en-US" sz="1400" dirty="0"/>
              <a:t>. “Particle-based simulation of granular material.” ACM SIGGRAPH/</a:t>
            </a:r>
            <a:r>
              <a:rPr lang="en-US" sz="1400" dirty="0" err="1"/>
              <a:t>Eurographics</a:t>
            </a:r>
            <a:r>
              <a:rPr lang="en-US" sz="1400" dirty="0"/>
              <a:t> Symposium on Computer Animation, 2005.</a:t>
            </a:r>
          </a:p>
          <a:p>
            <a:r>
              <a:rPr lang="en-US" sz="1400" dirty="0" smtClean="0"/>
              <a:t>Zhu</a:t>
            </a:r>
            <a:r>
              <a:rPr lang="en-US" sz="1400" dirty="0"/>
              <a:t>, Y. and </a:t>
            </a:r>
            <a:r>
              <a:rPr lang="en-US" sz="1400" dirty="0" err="1"/>
              <a:t>Bridson</a:t>
            </a:r>
            <a:r>
              <a:rPr lang="en-US" sz="1400" dirty="0"/>
              <a:t>, R. </a:t>
            </a:r>
            <a:r>
              <a:rPr lang="en-US" sz="1400" dirty="0" smtClean="0"/>
              <a:t>“Animating </a:t>
            </a:r>
            <a:r>
              <a:rPr lang="en-US" sz="1400" dirty="0"/>
              <a:t>sand as a fluid</a:t>
            </a:r>
            <a:r>
              <a:rPr lang="en-US" sz="1400" dirty="0" smtClean="0"/>
              <a:t>.” ACM SIGGRAPH </a:t>
            </a:r>
            <a:r>
              <a:rPr lang="en-US" sz="1400" dirty="0"/>
              <a:t>2005 Papers, pages 965–972. ACM Press, New York, NY, </a:t>
            </a:r>
            <a:r>
              <a:rPr lang="en-US" sz="1400" dirty="0" smtClean="0"/>
              <a:t>USA, 2005.</a:t>
            </a:r>
          </a:p>
          <a:p>
            <a:r>
              <a:rPr lang="en-US" sz="1400" dirty="0"/>
              <a:t>Monaghan, J. J. “Smoothed Particle Hydrodynamics. “ Annual review of astronomy and astrophysics, 30(A93-25826 09-90):543–574, 1992</a:t>
            </a:r>
            <a:r>
              <a:rPr lang="en-US" sz="1400" dirty="0" smtClean="0"/>
              <a:t>.</a:t>
            </a:r>
          </a:p>
          <a:p>
            <a:r>
              <a:rPr lang="en-US" sz="1400" dirty="0" err="1" smtClean="0"/>
              <a:t>Lenaerts</a:t>
            </a:r>
            <a:r>
              <a:rPr lang="en-US" sz="1400" dirty="0" smtClean="0"/>
              <a:t>, T. and </a:t>
            </a:r>
            <a:r>
              <a:rPr lang="en-US" sz="1400" dirty="0" err="1" smtClean="0"/>
              <a:t>Dutr´e</a:t>
            </a:r>
            <a:r>
              <a:rPr lang="en-US" sz="1400" dirty="0" smtClean="0"/>
              <a:t>, P. “Mixing fluids and granular materials.” Computer </a:t>
            </a:r>
            <a:r>
              <a:rPr lang="fr-FR" sz="1400" dirty="0" err="1" smtClean="0"/>
              <a:t>Graphics</a:t>
            </a:r>
            <a:r>
              <a:rPr lang="fr-FR" sz="1400" dirty="0" smtClean="0"/>
              <a:t> Forum, 28(2):213–218, 2009b.</a:t>
            </a:r>
          </a:p>
          <a:p>
            <a:r>
              <a:rPr lang="en-US" sz="1400" dirty="0" err="1"/>
              <a:t>Aldu´an</a:t>
            </a:r>
            <a:r>
              <a:rPr lang="en-US" sz="1400" dirty="0"/>
              <a:t>, I., </a:t>
            </a:r>
            <a:r>
              <a:rPr lang="en-US" sz="1400" dirty="0" err="1"/>
              <a:t>Tena</a:t>
            </a:r>
            <a:r>
              <a:rPr lang="en-US" sz="1400" dirty="0"/>
              <a:t>, ´A., and </a:t>
            </a:r>
            <a:r>
              <a:rPr lang="en-US" sz="1400" dirty="0" err="1"/>
              <a:t>Otaduy</a:t>
            </a:r>
            <a:r>
              <a:rPr lang="en-US" sz="1400" dirty="0"/>
              <a:t>, M. A. </a:t>
            </a:r>
            <a:r>
              <a:rPr lang="en-US" sz="1400" dirty="0" smtClean="0"/>
              <a:t>“Simulation </a:t>
            </a:r>
            <a:r>
              <a:rPr lang="en-US" sz="1400" dirty="0"/>
              <a:t>of high-resolution </a:t>
            </a:r>
            <a:r>
              <a:rPr lang="en-US" sz="1400" dirty="0" smtClean="0"/>
              <a:t>granular media.” </a:t>
            </a:r>
            <a:r>
              <a:rPr lang="en-US" sz="1400" dirty="0"/>
              <a:t>In Proc. of </a:t>
            </a:r>
            <a:r>
              <a:rPr lang="en-US" sz="1400" dirty="0" err="1"/>
              <a:t>Congreso</a:t>
            </a:r>
            <a:r>
              <a:rPr lang="en-US" sz="1400" dirty="0"/>
              <a:t> </a:t>
            </a:r>
            <a:r>
              <a:rPr lang="en-US" sz="1400" dirty="0" err="1"/>
              <a:t>Espa˜nol</a:t>
            </a:r>
            <a:r>
              <a:rPr lang="en-US" sz="1400" dirty="0"/>
              <a:t> de </a:t>
            </a:r>
            <a:r>
              <a:rPr lang="en-US" sz="1400" dirty="0" err="1"/>
              <a:t>Inform´atica</a:t>
            </a:r>
            <a:r>
              <a:rPr lang="en-US" sz="1400" dirty="0"/>
              <a:t> </a:t>
            </a:r>
            <a:r>
              <a:rPr lang="en-US" sz="1400" dirty="0" err="1"/>
              <a:t>Gr´afica</a:t>
            </a:r>
            <a:r>
              <a:rPr lang="en-US" sz="1400" dirty="0"/>
              <a:t>. 2009.</a:t>
            </a:r>
            <a:endParaRPr lang="fr-FR" sz="1400" dirty="0" smtClean="0"/>
          </a:p>
          <a:p>
            <a:r>
              <a:rPr lang="en-US" sz="1400" dirty="0" smtClean="0"/>
              <a:t>K</a:t>
            </a:r>
            <a:r>
              <a:rPr lang="en-US" sz="1400" dirty="0"/>
              <a:t>. </a:t>
            </a:r>
            <a:r>
              <a:rPr lang="en-US" sz="1400" dirty="0" err="1"/>
              <a:t>Onoue</a:t>
            </a:r>
            <a:r>
              <a:rPr lang="en-US" sz="1400" dirty="0"/>
              <a:t> and T. </a:t>
            </a:r>
            <a:r>
              <a:rPr lang="en-US" sz="1400" dirty="0" err="1"/>
              <a:t>Nishita</a:t>
            </a:r>
            <a:r>
              <a:rPr lang="en-US" sz="1400" dirty="0"/>
              <a:t>. “An interactive deformation system for granular material.” Computer Graphics </a:t>
            </a:r>
            <a:r>
              <a:rPr lang="pt-BR" sz="1400" dirty="0"/>
              <a:t>Forum, 24(1):51–60, Mar. 2005.</a:t>
            </a:r>
          </a:p>
          <a:p>
            <a:r>
              <a:rPr lang="en-US" sz="1400" dirty="0"/>
              <a:t>K. </a:t>
            </a:r>
            <a:r>
              <a:rPr lang="en-US" sz="1400" dirty="0" err="1"/>
              <a:t>Onoue</a:t>
            </a:r>
            <a:r>
              <a:rPr lang="en-US" sz="1400" dirty="0"/>
              <a:t> and T. </a:t>
            </a:r>
            <a:r>
              <a:rPr lang="en-US" sz="1400" dirty="0" err="1"/>
              <a:t>Nishita</a:t>
            </a:r>
            <a:r>
              <a:rPr lang="en-US" sz="1400" dirty="0"/>
              <a:t>. “Virtual sandbox.” Proceedings of the 11th Pacific Conference on </a:t>
            </a:r>
            <a:r>
              <a:rPr lang="fr-FR" sz="1400" dirty="0"/>
              <a:t>Computer </a:t>
            </a:r>
            <a:r>
              <a:rPr lang="fr-FR" sz="1400" dirty="0" err="1"/>
              <a:t>Graphics</a:t>
            </a:r>
            <a:r>
              <a:rPr lang="fr-FR" sz="1400" dirty="0"/>
              <a:t> and Applications, pages 252–259, </a:t>
            </a:r>
            <a:r>
              <a:rPr lang="en-US" sz="1400" dirty="0"/>
              <a:t>2003</a:t>
            </a:r>
            <a:r>
              <a:rPr lang="en-US" sz="1400" dirty="0" smtClean="0"/>
              <a:t>.</a:t>
            </a:r>
          </a:p>
          <a:p>
            <a:r>
              <a:rPr lang="en-US" sz="1400" dirty="0" err="1"/>
              <a:t>Rungjiratananon</a:t>
            </a:r>
            <a:r>
              <a:rPr lang="en-US" sz="1400" dirty="0"/>
              <a:t>, W., </a:t>
            </a:r>
            <a:r>
              <a:rPr lang="en-US" sz="1400" dirty="0" err="1"/>
              <a:t>Szego</a:t>
            </a:r>
            <a:r>
              <a:rPr lang="en-US" sz="1400" dirty="0"/>
              <a:t>, Z., </a:t>
            </a:r>
            <a:r>
              <a:rPr lang="en-US" sz="1400" dirty="0" err="1"/>
              <a:t>Kanamori</a:t>
            </a:r>
            <a:r>
              <a:rPr lang="en-US" sz="1400" dirty="0"/>
              <a:t>, Y., and </a:t>
            </a:r>
            <a:r>
              <a:rPr lang="en-US" sz="1400" dirty="0" err="1"/>
              <a:t>Nishita</a:t>
            </a:r>
            <a:r>
              <a:rPr lang="en-US" sz="1400" dirty="0"/>
              <a:t>, T. </a:t>
            </a:r>
            <a:r>
              <a:rPr lang="en-US" sz="1400" dirty="0" smtClean="0"/>
              <a:t>“Real-time animation of </a:t>
            </a:r>
            <a:r>
              <a:rPr lang="en-US" sz="1400" dirty="0"/>
              <a:t>sand-water </a:t>
            </a:r>
            <a:r>
              <a:rPr lang="en-US" sz="1400" dirty="0" smtClean="0"/>
              <a:t>interaction”. </a:t>
            </a:r>
            <a:r>
              <a:rPr lang="en-US" sz="1400" dirty="0"/>
              <a:t>In Computer Graphics Forum (</a:t>
            </a:r>
            <a:r>
              <a:rPr lang="en-US" sz="1400" dirty="0" smtClean="0"/>
              <a:t>Pacific Graphics </a:t>
            </a:r>
            <a:r>
              <a:rPr lang="en-US" sz="1400" dirty="0"/>
              <a:t>2008), volume 27, pages 1887–1893. 2008</a:t>
            </a:r>
            <a:r>
              <a:rPr lang="en-US" sz="1400" dirty="0" smtClean="0"/>
              <a:t>.</a:t>
            </a:r>
          </a:p>
          <a:p>
            <a:r>
              <a:rPr lang="en-US" sz="1400" dirty="0" err="1" smtClean="0"/>
              <a:t>Pla</a:t>
            </a:r>
            <a:r>
              <a:rPr lang="en-US" sz="1400" dirty="0" smtClean="0"/>
              <a:t>-Castells</a:t>
            </a:r>
            <a:r>
              <a:rPr lang="en-US" sz="1400" dirty="0"/>
              <a:t>, M., </a:t>
            </a:r>
            <a:r>
              <a:rPr lang="en-US" sz="1400" dirty="0" err="1"/>
              <a:t>Garc´ıa</a:t>
            </a:r>
            <a:r>
              <a:rPr lang="en-US" sz="1400" dirty="0"/>
              <a:t>-Fernandez, I., and Martinez-Dura, R. J. “Physically based interactive sand simulation.” In Mania, K. and </a:t>
            </a:r>
            <a:r>
              <a:rPr lang="en-US" sz="1400" dirty="0" err="1"/>
              <a:t>Reinhard</a:t>
            </a:r>
            <a:r>
              <a:rPr lang="en-US" sz="1400" dirty="0"/>
              <a:t>, E., editors, </a:t>
            </a:r>
            <a:r>
              <a:rPr lang="en-US" sz="1400" dirty="0" err="1"/>
              <a:t>Eurographics</a:t>
            </a:r>
            <a:r>
              <a:rPr lang="en-US" sz="1400" dirty="0"/>
              <a:t> 2008 - Short Papers, pages 21–24. 2008</a:t>
            </a:r>
            <a:r>
              <a:rPr lang="en-US" sz="1400" dirty="0" smtClean="0"/>
              <a:t>.</a:t>
            </a:r>
          </a:p>
          <a:p>
            <a:endParaRPr lang="en-US" sz="1400" dirty="0"/>
          </a:p>
        </p:txBody>
      </p:sp>
      <p:sp>
        <p:nvSpPr>
          <p:cNvPr id="4" name="Title 3"/>
          <p:cNvSpPr>
            <a:spLocks noGrp="1"/>
          </p:cNvSpPr>
          <p:nvPr>
            <p:ph type="title"/>
          </p:nvPr>
        </p:nvSpPr>
        <p:spPr/>
        <p:txBody>
          <a:bodyPr/>
          <a:lstStyle/>
          <a:p>
            <a:r>
              <a:rPr lang="en-US" dirty="0" smtClean="0"/>
              <a:t>Granular Material Simulations</a:t>
            </a:r>
            <a:endParaRPr lang="en-US" dirty="0"/>
          </a:p>
        </p:txBody>
      </p:sp>
    </p:spTree>
    <p:extLst>
      <p:ext uri="{BB962C8B-B14F-4D97-AF65-F5344CB8AC3E}">
        <p14:creationId xmlns:p14="http://schemas.microsoft.com/office/powerpoint/2010/main" val="3992168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775877" y="6096"/>
            <a:ext cx="1066800" cy="5472961"/>
            <a:chOff x="3775877" y="6096"/>
            <a:chExt cx="1066800" cy="5472961"/>
          </a:xfrm>
        </p:grpSpPr>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MP89</a:t>
              </a:r>
              <a:endParaRPr lang="en-US" sz="1000" dirty="0">
                <a:solidFill>
                  <a:schemeClr val="tx1"/>
                </a:solidFill>
              </a:endParaRP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BYM05</a:t>
              </a:r>
              <a:endParaRPr lang="en-US" sz="1000" dirty="0">
                <a:solidFill>
                  <a:schemeClr val="tx1"/>
                </a:solidFill>
              </a:endParaRP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RSKN08</a:t>
              </a:r>
              <a:endParaRPr lang="en-US" sz="1000" dirty="0">
                <a:solidFill>
                  <a:schemeClr val="tx1"/>
                </a:solidFill>
              </a:endParaRPr>
            </a:p>
          </p:txBody>
        </p:sp>
      </p:grpSp>
      <p:grpSp>
        <p:nvGrpSpPr>
          <p:cNvPr id="46" name="Group 45"/>
          <p:cNvGrpSpPr/>
          <p:nvPr/>
        </p:nvGrpSpPr>
        <p:grpSpPr>
          <a:xfrm>
            <a:off x="2328077" y="0"/>
            <a:ext cx="990600" cy="4888029"/>
            <a:chOff x="2328077" y="0"/>
            <a:chExt cx="990600" cy="4888029"/>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LM93</a:t>
              </a:r>
              <a:endParaRPr lang="en-US" sz="1000" dirty="0">
                <a:solidFill>
                  <a:schemeClr val="tx1"/>
                </a:solidFill>
              </a:endParaRP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CLH96</a:t>
              </a:r>
              <a:endParaRPr lang="en-US" sz="1000" dirty="0">
                <a:solidFill>
                  <a:schemeClr val="tx1"/>
                </a:solidFill>
              </a:endParaRP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SBH99</a:t>
              </a:r>
              <a:endParaRPr lang="en-US" sz="1000" dirty="0">
                <a:solidFill>
                  <a:schemeClr val="tx1"/>
                </a:solidFill>
              </a:endParaRP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ZT07</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a:t>
              </a:r>
              <a:r>
                <a:rPr lang="en-US" sz="1000" dirty="0" smtClean="0">
                  <a:solidFill>
                    <a:schemeClr val="tx1"/>
                  </a:solidFill>
                </a:rPr>
                <a:t>N03</a:t>
              </a:r>
              <a:endParaRPr lang="en-US" sz="1000" dirty="0">
                <a:solidFill>
                  <a:schemeClr val="tx1"/>
                </a:solidFill>
              </a:endParaRPr>
            </a:p>
          </p:txBody>
        </p:sp>
      </p:grpSp>
      <p:grpSp>
        <p:nvGrpSpPr>
          <p:cNvPr id="48" name="Group 47"/>
          <p:cNvGrpSpPr/>
          <p:nvPr/>
        </p:nvGrpSpPr>
        <p:grpSpPr>
          <a:xfrm>
            <a:off x="5452277" y="6096"/>
            <a:ext cx="1710523" cy="5472961"/>
            <a:chOff x="5452277" y="6096"/>
            <a:chExt cx="1710523" cy="5472961"/>
          </a:xfrm>
        </p:grpSpPr>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M92</a:t>
              </a:r>
              <a:endParaRPr lang="en-US" sz="1000" dirty="0">
                <a:solidFill>
                  <a:schemeClr val="tx1"/>
                </a:solidFill>
              </a:endParaRP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grpSp>
    </p:spTree>
    <p:extLst>
      <p:ext uri="{BB962C8B-B14F-4D97-AF65-F5344CB8AC3E}">
        <p14:creationId xmlns:p14="http://schemas.microsoft.com/office/powerpoint/2010/main" val="2186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smtClean="0">
                <a:solidFill>
                  <a:schemeClr val="tx1"/>
                </a:solidFill>
              </a:rPr>
              <a:t>LM93</a:t>
            </a:r>
            <a:endParaRPr lang="en-US" sz="1000" dirty="0">
              <a:solidFill>
                <a:schemeClr val="tx1"/>
              </a:solidFill>
            </a:endParaRP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CLH96</a:t>
            </a:r>
            <a:endParaRPr lang="en-US" sz="1000" dirty="0">
              <a:solidFill>
                <a:schemeClr val="tx1"/>
              </a:solidFill>
            </a:endParaRP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SBH99</a:t>
            </a:r>
            <a:endParaRPr lang="en-US" sz="1000" dirty="0">
              <a:solidFill>
                <a:schemeClr val="tx1"/>
              </a:solidFill>
            </a:endParaRP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ZT07</a:t>
            </a:r>
            <a:endParaRPr lang="en-US" sz="1000" dirty="0">
              <a:solidFill>
                <a:schemeClr val="tx1"/>
              </a:solidFill>
            </a:endParaRP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MP89</a:t>
            </a:r>
            <a:endParaRPr lang="en-US" sz="1000" dirty="0">
              <a:solidFill>
                <a:schemeClr val="tx1"/>
              </a:solidFill>
            </a:endParaRP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BYM05</a:t>
            </a:r>
            <a:endParaRPr lang="en-US" sz="1000" dirty="0">
              <a:solidFill>
                <a:schemeClr val="tx1"/>
              </a:solidFill>
            </a:endParaRP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M92</a:t>
            </a:r>
            <a:endParaRPr lang="en-US" sz="1000" dirty="0">
              <a:solidFill>
                <a:schemeClr val="tx1"/>
              </a:solidFill>
            </a:endParaRP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RSKN08</a:t>
            </a:r>
            <a:endParaRPr lang="en-US" sz="1000" dirty="0">
              <a:solidFill>
                <a:schemeClr val="tx1"/>
              </a:solidFill>
            </a:endParaRP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a:t>
            </a:r>
            <a:r>
              <a:rPr lang="en-US" sz="1000" dirty="0" smtClean="0">
                <a:solidFill>
                  <a:schemeClr val="tx1"/>
                </a:solidFill>
              </a:rPr>
              <a:t>N03</a:t>
            </a:r>
            <a:endParaRPr lang="en-US" sz="1000" dirty="0">
              <a:solidFill>
                <a:schemeClr val="tx1"/>
              </a:solidFill>
            </a:endParaRP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a:t>“Modeling soil: </a:t>
            </a:r>
            <a:r>
              <a:rPr lang="en-US" sz="1400" dirty="0" err="1"/>
              <a:t>Realtime</a:t>
            </a:r>
            <a:r>
              <a:rPr lang="en-US" sz="1400" dirty="0"/>
              <a:t> dynamic models for soil slippage and manipulation.”</a:t>
            </a:r>
            <a:r>
              <a:rPr lang="en-US" sz="1400" dirty="0" smtClean="0"/>
              <a:t/>
            </a:r>
            <a:br>
              <a:rPr lang="en-US" sz="1400" dirty="0" smtClean="0"/>
            </a:br>
            <a:r>
              <a:rPr lang="en-US" sz="1100" dirty="0" smtClean="0"/>
              <a:t>X</a:t>
            </a:r>
            <a:r>
              <a:rPr lang="en-US" sz="1100" dirty="0"/>
              <a:t>. Li and J. M. </a:t>
            </a:r>
            <a:r>
              <a:rPr lang="en-US" sz="1100" dirty="0" err="1"/>
              <a:t>Moshell</a:t>
            </a:r>
            <a:r>
              <a:rPr lang="en-US" sz="1100" dirty="0"/>
              <a:t>. </a:t>
            </a:r>
            <a:r>
              <a:rPr lang="en-US" sz="1100" dirty="0" smtClean="0"/>
              <a:t/>
            </a:r>
            <a:br>
              <a:rPr lang="en-US" sz="1100" dirty="0" smtClean="0"/>
            </a:br>
            <a:r>
              <a:rPr lang="en-US" sz="1100" dirty="0" smtClean="0"/>
              <a:t>proceedings </a:t>
            </a:r>
            <a:r>
              <a:rPr lang="en-US" sz="1100" dirty="0"/>
              <a:t>of SIGGRAPH ’93, pages 361–368, 1993.</a:t>
            </a:r>
          </a:p>
        </p:txBody>
      </p:sp>
    </p:spTree>
    <p:extLst>
      <p:ext uri="{BB962C8B-B14F-4D97-AF65-F5344CB8AC3E}">
        <p14:creationId xmlns:p14="http://schemas.microsoft.com/office/powerpoint/2010/main" val="1270178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smtClean="0">
                <a:solidFill>
                  <a:schemeClr val="tx1"/>
                </a:solidFill>
              </a:rPr>
              <a:t>CLH96</a:t>
            </a:r>
            <a:endParaRPr lang="en-US" sz="1000" dirty="0">
              <a:solidFill>
                <a:schemeClr val="tx1"/>
              </a:solidFill>
            </a:endParaRP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SBH99</a:t>
            </a:r>
            <a:endParaRPr lang="en-US" sz="1000" dirty="0">
              <a:solidFill>
                <a:schemeClr val="tx1"/>
              </a:solidFill>
            </a:endParaRP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ZT07</a:t>
            </a:r>
            <a:endParaRPr lang="en-US" sz="1000" dirty="0">
              <a:solidFill>
                <a:schemeClr val="tx1"/>
              </a:solidFill>
            </a:endParaRP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MP89</a:t>
            </a:r>
            <a:endParaRPr lang="en-US" sz="1000" dirty="0">
              <a:solidFill>
                <a:schemeClr val="tx1"/>
              </a:solidFill>
            </a:endParaRP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BYM05</a:t>
            </a:r>
            <a:endParaRPr lang="en-US" sz="1000" dirty="0">
              <a:solidFill>
                <a:schemeClr val="tx1"/>
              </a:solidFill>
            </a:endParaRP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M92</a:t>
            </a:r>
            <a:endParaRPr lang="en-US" sz="1000" dirty="0">
              <a:solidFill>
                <a:schemeClr val="tx1"/>
              </a:solidFill>
            </a:endParaRP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RSKN08</a:t>
            </a:r>
            <a:endParaRPr lang="en-US" sz="1000" dirty="0">
              <a:solidFill>
                <a:schemeClr val="tx1"/>
              </a:solidFill>
            </a:endParaRP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a:t>
            </a:r>
            <a:r>
              <a:rPr lang="en-US" sz="1000" dirty="0" smtClean="0">
                <a:solidFill>
                  <a:schemeClr val="tx1"/>
                </a:solidFill>
              </a:rPr>
              <a:t>N03</a:t>
            </a:r>
            <a:endParaRPr lang="en-US" sz="1000" dirty="0">
              <a:solidFill>
                <a:schemeClr val="tx1"/>
              </a:solidFill>
            </a:endParaRP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t>
            </a:r>
            <a:r>
              <a:rPr lang="en-US" sz="1400" dirty="0"/>
              <a:t>Physical models of loose soils dynamically marked by a moving </a:t>
            </a:r>
            <a:r>
              <a:rPr lang="fr-FR" sz="1400" dirty="0" err="1"/>
              <a:t>object</a:t>
            </a:r>
            <a:r>
              <a:rPr lang="fr-FR" sz="1400" dirty="0"/>
              <a:t>. </a:t>
            </a:r>
            <a:r>
              <a:rPr lang="en-US" sz="1400" dirty="0" smtClean="0"/>
              <a:t>”</a:t>
            </a:r>
            <a:endParaRPr lang="en-US" sz="1400" dirty="0"/>
          </a:p>
          <a:p>
            <a:r>
              <a:rPr lang="en-US" sz="1100" dirty="0" smtClean="0"/>
              <a:t>B</a:t>
            </a:r>
            <a:r>
              <a:rPr lang="en-US" sz="1100" dirty="0"/>
              <a:t>. </a:t>
            </a:r>
            <a:r>
              <a:rPr lang="en-US" sz="1100" dirty="0" err="1"/>
              <a:t>Chanclou</a:t>
            </a:r>
            <a:r>
              <a:rPr lang="en-US" sz="1100" dirty="0"/>
              <a:t>, A. </a:t>
            </a:r>
            <a:r>
              <a:rPr lang="en-US" sz="1100" dirty="0" err="1"/>
              <a:t>Luciani</a:t>
            </a:r>
            <a:r>
              <a:rPr lang="en-US" sz="1100" dirty="0"/>
              <a:t>, and A. </a:t>
            </a:r>
            <a:r>
              <a:rPr lang="en-US" sz="1100" dirty="0" err="1"/>
              <a:t>Habibi</a:t>
            </a:r>
            <a:r>
              <a:rPr lang="en-US" sz="1100" dirty="0"/>
              <a:t>.</a:t>
            </a:r>
            <a:r>
              <a:rPr lang="en-US" sz="1100" dirty="0" smtClean="0"/>
              <a:t/>
            </a:r>
            <a:br>
              <a:rPr lang="en-US" sz="1100" dirty="0" smtClean="0"/>
            </a:br>
            <a:r>
              <a:rPr lang="fr-FR" sz="1100" dirty="0"/>
              <a:t>Computer Animation, pages 27–35, 1996.</a:t>
            </a:r>
            <a:endParaRPr lang="en-US" sz="1100" dirty="0"/>
          </a:p>
        </p:txBody>
      </p:sp>
    </p:spTree>
    <p:extLst>
      <p:ext uri="{BB962C8B-B14F-4D97-AF65-F5344CB8AC3E}">
        <p14:creationId xmlns:p14="http://schemas.microsoft.com/office/powerpoint/2010/main" val="710100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ZT07</a:t>
            </a:r>
            <a:endParaRPr lang="en-US" sz="1000" dirty="0">
              <a:solidFill>
                <a:schemeClr val="tx1"/>
              </a:solidFill>
            </a:endParaRP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MP89</a:t>
            </a:r>
            <a:endParaRPr lang="en-US" sz="1000" dirty="0">
              <a:solidFill>
                <a:schemeClr val="tx1"/>
              </a:solidFill>
            </a:endParaRP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BYM05</a:t>
            </a:r>
            <a:endParaRPr lang="en-US" sz="1000" dirty="0">
              <a:solidFill>
                <a:schemeClr val="tx1"/>
              </a:solidFill>
            </a:endParaRP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M92</a:t>
            </a:r>
            <a:endParaRPr lang="en-US" sz="1000" dirty="0">
              <a:solidFill>
                <a:schemeClr val="tx1"/>
              </a:solidFill>
            </a:endParaRP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RSKN08</a:t>
            </a:r>
            <a:endParaRPr lang="en-US" sz="1000" dirty="0">
              <a:solidFill>
                <a:schemeClr val="tx1"/>
              </a:solidFill>
            </a:endParaRP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a:t>
            </a:r>
            <a:r>
              <a:rPr lang="en-US" sz="1000" dirty="0" smtClean="0">
                <a:solidFill>
                  <a:schemeClr val="tx1"/>
                </a:solidFill>
              </a:rPr>
              <a:t>N03</a:t>
            </a:r>
            <a:endParaRPr lang="en-US" sz="1000" dirty="0">
              <a:solidFill>
                <a:schemeClr val="tx1"/>
              </a:solidFill>
            </a:endParaRP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t>
            </a:r>
            <a:r>
              <a:rPr lang="en-US" sz="1400" dirty="0"/>
              <a:t>Animating sand, mud, and snow</a:t>
            </a:r>
            <a:r>
              <a:rPr lang="en-US" sz="1400" dirty="0" smtClean="0"/>
              <a:t>.”</a:t>
            </a:r>
            <a:endParaRPr lang="en-US" sz="1400" dirty="0"/>
          </a:p>
          <a:p>
            <a:r>
              <a:rPr lang="en-US" sz="1100" dirty="0"/>
              <a:t>R. W. Sumner, J. F. O’Brien, and J. K. </a:t>
            </a:r>
            <a:r>
              <a:rPr lang="en-US" sz="1100" dirty="0" err="1"/>
              <a:t>Hodgins</a:t>
            </a:r>
            <a:r>
              <a:rPr lang="en-US" sz="1100" dirty="0"/>
              <a:t>.</a:t>
            </a:r>
            <a:r>
              <a:rPr lang="en-US" sz="1100" dirty="0" smtClean="0"/>
              <a:t/>
            </a:r>
            <a:br>
              <a:rPr lang="en-US" sz="1100" dirty="0" smtClean="0"/>
            </a:br>
            <a:r>
              <a:rPr lang="en-US" sz="1100" dirty="0"/>
              <a:t>Computer Graphic Forum, 18:3–15, Mar. 1999.</a:t>
            </a:r>
          </a:p>
        </p:txBody>
      </p:sp>
    </p:spTree>
    <p:extLst>
      <p:ext uri="{BB962C8B-B14F-4D97-AF65-F5344CB8AC3E}">
        <p14:creationId xmlns:p14="http://schemas.microsoft.com/office/powerpoint/2010/main" val="556220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Sand animation is a performance art technique in which </a:t>
            </a:r>
            <a:r>
              <a:rPr lang="en-US" dirty="0" smtClean="0"/>
              <a:t>an artist </a:t>
            </a:r>
            <a:r>
              <a:rPr lang="en-US" dirty="0"/>
              <a:t>tells stories by creating animated images with </a:t>
            </a:r>
            <a:r>
              <a:rPr lang="en-US" dirty="0" smtClean="0"/>
              <a:t>sand.</a:t>
            </a:r>
          </a:p>
          <a:p>
            <a:endParaRPr lang="en-US" dirty="0"/>
          </a:p>
          <a:p>
            <a:r>
              <a:rPr lang="en-US" dirty="0" smtClean="0"/>
              <a:t>Artists like </a:t>
            </a:r>
            <a:r>
              <a:rPr lang="en-US" dirty="0" err="1" smtClean="0"/>
              <a:t>Ilana</a:t>
            </a:r>
            <a:r>
              <a:rPr lang="en-US" dirty="0" smtClean="0"/>
              <a:t> </a:t>
            </a:r>
            <a:r>
              <a:rPr lang="en-US" dirty="0" err="1" smtClean="0"/>
              <a:t>Yahav</a:t>
            </a:r>
            <a:r>
              <a:rPr lang="en-US" dirty="0" smtClean="0"/>
              <a:t> , </a:t>
            </a:r>
            <a:r>
              <a:rPr lang="en-US" dirty="0" err="1" smtClean="0"/>
              <a:t>Kseniya</a:t>
            </a:r>
            <a:r>
              <a:rPr lang="en-US" dirty="0" smtClean="0"/>
              <a:t> </a:t>
            </a:r>
            <a:r>
              <a:rPr lang="en-US" dirty="0" err="1" smtClean="0"/>
              <a:t>Simonova</a:t>
            </a:r>
            <a:r>
              <a:rPr lang="en-US" dirty="0" smtClean="0"/>
              <a:t> , Su </a:t>
            </a:r>
            <a:r>
              <a:rPr lang="en-US" dirty="0" err="1" smtClean="0"/>
              <a:t>Dabao</a:t>
            </a:r>
            <a:r>
              <a:rPr lang="en-US" dirty="0" smtClean="0"/>
              <a:t>  ,  Joseph Valerio are bringing this amazing performance art media in front of the world and making it more and more famous everyday.</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Motivation</a:t>
            </a:r>
            <a:endParaRPr lang="en-US" dirty="0"/>
          </a:p>
        </p:txBody>
      </p:sp>
    </p:spTree>
    <p:extLst>
      <p:ext uri="{BB962C8B-B14F-4D97-AF65-F5344CB8AC3E}">
        <p14:creationId xmlns:p14="http://schemas.microsoft.com/office/powerpoint/2010/main" val="39084558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ZT07</a:t>
            </a:r>
            <a:endParaRPr lang="en-US" sz="1000" dirty="0">
              <a:solidFill>
                <a:schemeClr val="tx1"/>
              </a:solidFill>
            </a:endParaRP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MP89</a:t>
            </a:r>
            <a:endParaRPr lang="en-US" sz="1000" dirty="0">
              <a:solidFill>
                <a:schemeClr val="tx1"/>
              </a:solidFill>
            </a:endParaRP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BYM05</a:t>
            </a:r>
            <a:endParaRPr lang="en-US" sz="1000" dirty="0">
              <a:solidFill>
                <a:schemeClr val="tx1"/>
              </a:solidFill>
            </a:endParaRP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M92</a:t>
            </a:r>
            <a:endParaRPr lang="en-US" sz="1000" dirty="0">
              <a:solidFill>
                <a:schemeClr val="tx1"/>
              </a:solidFill>
            </a:endParaRP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RSKN08</a:t>
            </a:r>
            <a:endParaRPr lang="en-US" sz="1000" dirty="0">
              <a:solidFill>
                <a:schemeClr val="tx1"/>
              </a:solidFill>
            </a:endParaRP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ON03</a:t>
            </a: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t>
            </a:r>
            <a:r>
              <a:rPr lang="en-US" sz="1400" dirty="0"/>
              <a:t>Virtual sandbox.” </a:t>
            </a:r>
            <a:endParaRPr lang="en-US" sz="1400" dirty="0" smtClean="0"/>
          </a:p>
          <a:p>
            <a:r>
              <a:rPr lang="en-US" sz="1100" dirty="0"/>
              <a:t>K. </a:t>
            </a:r>
            <a:r>
              <a:rPr lang="en-US" sz="1100" dirty="0" err="1"/>
              <a:t>Onoue</a:t>
            </a:r>
            <a:r>
              <a:rPr lang="en-US" sz="1100" dirty="0"/>
              <a:t> and T. </a:t>
            </a:r>
            <a:r>
              <a:rPr lang="en-US" sz="1100" dirty="0" err="1"/>
              <a:t>Nishita</a:t>
            </a:r>
            <a:r>
              <a:rPr lang="en-US" sz="1100" dirty="0"/>
              <a:t>.</a:t>
            </a:r>
            <a:r>
              <a:rPr lang="en-US" sz="1100" dirty="0" smtClean="0"/>
              <a:t/>
            </a:r>
            <a:br>
              <a:rPr lang="en-US" sz="1100" dirty="0" smtClean="0"/>
            </a:br>
            <a:r>
              <a:rPr lang="en-US" sz="1100" dirty="0"/>
              <a:t>Proceedings of the 11th Pacific Conference on </a:t>
            </a:r>
            <a:r>
              <a:rPr lang="fr-FR" sz="1100" dirty="0"/>
              <a:t>Computer </a:t>
            </a:r>
            <a:r>
              <a:rPr lang="fr-FR" sz="1100" dirty="0" err="1"/>
              <a:t>Graphics</a:t>
            </a:r>
            <a:r>
              <a:rPr lang="fr-FR" sz="1100" dirty="0"/>
              <a:t> and Applications, pages 252–259, </a:t>
            </a:r>
            <a:r>
              <a:rPr lang="en-US" sz="1100" dirty="0"/>
              <a:t>2003.</a:t>
            </a:r>
          </a:p>
        </p:txBody>
      </p:sp>
    </p:spTree>
    <p:extLst>
      <p:ext uri="{BB962C8B-B14F-4D97-AF65-F5344CB8AC3E}">
        <p14:creationId xmlns:p14="http://schemas.microsoft.com/office/powerpoint/2010/main" val="3428352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ZT07</a:t>
            </a: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MP89</a:t>
            </a:r>
            <a:endParaRPr lang="en-US" sz="1000" dirty="0">
              <a:solidFill>
                <a:schemeClr val="tx1"/>
              </a:solidFill>
            </a:endParaRP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BYM05</a:t>
            </a:r>
            <a:endParaRPr lang="en-US" sz="1000" dirty="0">
              <a:solidFill>
                <a:schemeClr val="tx1"/>
              </a:solidFill>
            </a:endParaRP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M92</a:t>
            </a:r>
            <a:endParaRPr lang="en-US" sz="1000" dirty="0">
              <a:solidFill>
                <a:schemeClr val="tx1"/>
              </a:solidFill>
            </a:endParaRP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RSKN08</a:t>
            </a:r>
            <a:endParaRPr lang="en-US" sz="1000" dirty="0">
              <a:solidFill>
                <a:schemeClr val="tx1"/>
              </a:solidFill>
            </a:endParaRP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ON03</a:t>
            </a: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t>
            </a:r>
            <a:r>
              <a:rPr lang="en-US" sz="1400" dirty="0"/>
              <a:t>A Momentum Based Deformation System for Granular Material” </a:t>
            </a:r>
            <a:endParaRPr lang="en-US" sz="1400" dirty="0" smtClean="0"/>
          </a:p>
          <a:p>
            <a:r>
              <a:rPr lang="en-US" sz="1100" dirty="0"/>
              <a:t>Y.L </a:t>
            </a:r>
            <a:r>
              <a:rPr lang="en-US" sz="1100" dirty="0" err="1"/>
              <a:t>Zeng</a:t>
            </a:r>
            <a:r>
              <a:rPr lang="en-US" sz="1100" dirty="0"/>
              <a:t> , C. I. Tan et al</a:t>
            </a:r>
            <a:r>
              <a:rPr lang="en-US" sz="1100" dirty="0" smtClean="0"/>
              <a:t/>
            </a:r>
            <a:br>
              <a:rPr lang="en-US" sz="1100" dirty="0" smtClean="0"/>
            </a:br>
            <a:r>
              <a:rPr lang="en-US" sz="1100" dirty="0"/>
              <a:t>Computer Animation and Virtual Worlds - CASA 2007 Volume 18 Issue 4-5, September 2007 </a:t>
            </a:r>
            <a:r>
              <a:rPr lang="en-US" sz="1100" dirty="0" smtClean="0"/>
              <a:t>.</a:t>
            </a:r>
            <a:endParaRPr lang="en-US" sz="1100" dirty="0"/>
          </a:p>
        </p:txBody>
      </p:sp>
    </p:spTree>
    <p:extLst>
      <p:ext uri="{BB962C8B-B14F-4D97-AF65-F5344CB8AC3E}">
        <p14:creationId xmlns:p14="http://schemas.microsoft.com/office/powerpoint/2010/main" val="765368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ZT07</a:t>
            </a: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MP89</a:t>
            </a: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BYM05</a:t>
            </a:r>
            <a:endParaRPr lang="en-US" sz="1000" dirty="0">
              <a:solidFill>
                <a:schemeClr val="tx1"/>
              </a:solidFill>
            </a:endParaRP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M92</a:t>
            </a:r>
            <a:endParaRPr lang="en-US" sz="1000" dirty="0">
              <a:solidFill>
                <a:schemeClr val="tx1"/>
              </a:solidFill>
            </a:endParaRP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RSKN08</a:t>
            </a:r>
            <a:endParaRPr lang="en-US" sz="1000" dirty="0">
              <a:solidFill>
                <a:schemeClr val="tx1"/>
              </a:solidFill>
            </a:endParaRP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ON03</a:t>
            </a: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t>
            </a:r>
            <a:r>
              <a:rPr lang="en-US" sz="1400" dirty="0"/>
              <a:t>Globular dynamics: A connected particle system for animating viscous fluids</a:t>
            </a:r>
            <a:r>
              <a:rPr lang="en-US" sz="1400" dirty="0" smtClean="0"/>
              <a:t>.”</a:t>
            </a:r>
            <a:endParaRPr lang="en-US" sz="1400" dirty="0"/>
          </a:p>
          <a:p>
            <a:r>
              <a:rPr lang="en-US" sz="1100" dirty="0" smtClean="0"/>
              <a:t>Miller</a:t>
            </a:r>
            <a:r>
              <a:rPr lang="en-US" sz="1100" dirty="0"/>
              <a:t>, G. and Pearce, A.</a:t>
            </a:r>
            <a:r>
              <a:rPr lang="en-US" sz="1100" dirty="0" smtClean="0"/>
              <a:t/>
            </a:r>
            <a:br>
              <a:rPr lang="en-US" sz="1100" dirty="0" smtClean="0"/>
            </a:br>
            <a:r>
              <a:rPr lang="en-US" sz="1100" dirty="0"/>
              <a:t>Computers and Graphics, 13(3):305–309, 1989.</a:t>
            </a:r>
          </a:p>
        </p:txBody>
      </p:sp>
    </p:spTree>
    <p:extLst>
      <p:ext uri="{BB962C8B-B14F-4D97-AF65-F5344CB8AC3E}">
        <p14:creationId xmlns:p14="http://schemas.microsoft.com/office/powerpoint/2010/main" val="3216395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ZT07</a:t>
            </a: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MP89</a:t>
            </a:r>
          </a:p>
        </p:txBody>
      </p:sp>
      <p:sp>
        <p:nvSpPr>
          <p:cNvPr id="29" name="Rounded Rectangle 28"/>
          <p:cNvSpPr/>
          <p:nvPr/>
        </p:nvSpPr>
        <p:spPr>
          <a:xfrm>
            <a:off x="3876951" y="4049829"/>
            <a:ext cx="784749"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BYM05</a:t>
            </a: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M92</a:t>
            </a:r>
            <a:endParaRPr lang="en-US" sz="1000" dirty="0">
              <a:solidFill>
                <a:schemeClr val="tx1"/>
              </a:solidFill>
            </a:endParaRP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RSKN08</a:t>
            </a:r>
            <a:endParaRPr lang="en-US" sz="1000" dirty="0">
              <a:solidFill>
                <a:schemeClr val="tx1"/>
              </a:solidFill>
            </a:endParaRP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ON03</a:t>
            </a: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t>
            </a:r>
            <a:r>
              <a:rPr lang="en-US" sz="1400" dirty="0"/>
              <a:t>Particle-based simulation of granular material.” </a:t>
            </a:r>
            <a:endParaRPr lang="en-US" sz="1400" dirty="0" smtClean="0"/>
          </a:p>
          <a:p>
            <a:r>
              <a:rPr lang="en-US" sz="1100" dirty="0"/>
              <a:t>N. Bell, Y. Yu, and P. J. </a:t>
            </a:r>
            <a:r>
              <a:rPr lang="en-US" sz="1100" dirty="0" err="1"/>
              <a:t>Mucha</a:t>
            </a:r>
            <a:r>
              <a:rPr lang="en-US" sz="1100" dirty="0"/>
              <a:t>. </a:t>
            </a:r>
            <a:r>
              <a:rPr lang="en-US" sz="1100" dirty="0" smtClean="0"/>
              <a:t/>
            </a:r>
            <a:br>
              <a:rPr lang="en-US" sz="1100" dirty="0" smtClean="0"/>
            </a:br>
            <a:r>
              <a:rPr lang="en-US" sz="1100" dirty="0"/>
              <a:t>ACM SIGGRAPH/</a:t>
            </a:r>
            <a:r>
              <a:rPr lang="en-US" sz="1100" dirty="0" err="1"/>
              <a:t>Eurographics</a:t>
            </a:r>
            <a:r>
              <a:rPr lang="en-US" sz="1100" dirty="0"/>
              <a:t> Symposium on Computer Animation, 2005.</a:t>
            </a:r>
          </a:p>
        </p:txBody>
      </p:sp>
    </p:spTree>
    <p:extLst>
      <p:ext uri="{BB962C8B-B14F-4D97-AF65-F5344CB8AC3E}">
        <p14:creationId xmlns:p14="http://schemas.microsoft.com/office/powerpoint/2010/main" val="912785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ZT07</a:t>
            </a: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MP89</a:t>
            </a: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BYM05</a:t>
            </a: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M92</a:t>
            </a:r>
            <a:endParaRPr lang="en-US" sz="1000" dirty="0">
              <a:solidFill>
                <a:schemeClr val="tx1"/>
              </a:solidFill>
            </a:endParaRPr>
          </a:p>
        </p:txBody>
      </p:sp>
      <p:sp>
        <p:nvSpPr>
          <p:cNvPr id="35" name="Rounded Rectangle 34"/>
          <p:cNvSpPr/>
          <p:nvPr/>
        </p:nvSpPr>
        <p:spPr>
          <a:xfrm>
            <a:off x="3873435" y="5263896"/>
            <a:ext cx="784749"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RSKN08</a:t>
            </a: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ON03</a:t>
            </a: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t>
            </a:r>
            <a:r>
              <a:rPr lang="en-US" sz="1400" dirty="0"/>
              <a:t>Real-time animation of sand-water interaction”. </a:t>
            </a:r>
          </a:p>
          <a:p>
            <a:r>
              <a:rPr lang="en-US" sz="1100" dirty="0" err="1" smtClean="0"/>
              <a:t>Rungjiratananon</a:t>
            </a:r>
            <a:r>
              <a:rPr lang="en-US" sz="1100" dirty="0"/>
              <a:t>, W., </a:t>
            </a:r>
            <a:r>
              <a:rPr lang="en-US" sz="1100" dirty="0" err="1"/>
              <a:t>Szego</a:t>
            </a:r>
            <a:r>
              <a:rPr lang="en-US" sz="1100" dirty="0"/>
              <a:t>, Z., </a:t>
            </a:r>
            <a:r>
              <a:rPr lang="en-US" sz="1100" dirty="0" err="1"/>
              <a:t>Kanamori</a:t>
            </a:r>
            <a:r>
              <a:rPr lang="en-US" sz="1100" dirty="0"/>
              <a:t>, Y., and </a:t>
            </a:r>
            <a:r>
              <a:rPr lang="en-US" sz="1100" dirty="0" err="1"/>
              <a:t>Nishita</a:t>
            </a:r>
            <a:r>
              <a:rPr lang="en-US" sz="1100" dirty="0"/>
              <a:t>, T.</a:t>
            </a:r>
            <a:r>
              <a:rPr lang="en-US" sz="1100" dirty="0" smtClean="0"/>
              <a:t/>
            </a:r>
            <a:br>
              <a:rPr lang="en-US" sz="1100" dirty="0" smtClean="0"/>
            </a:br>
            <a:r>
              <a:rPr lang="en-US" sz="1100" dirty="0"/>
              <a:t>In Computer Graphics Forum (Pacific Graphics 2008), volume 27, pages 1887–1893. 2008.</a:t>
            </a:r>
          </a:p>
        </p:txBody>
      </p:sp>
    </p:spTree>
    <p:extLst>
      <p:ext uri="{BB962C8B-B14F-4D97-AF65-F5344CB8AC3E}">
        <p14:creationId xmlns:p14="http://schemas.microsoft.com/office/powerpoint/2010/main" val="13750892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ZT07</a:t>
            </a: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MP89</a:t>
            </a: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BYM05</a:t>
            </a: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M92</a:t>
            </a: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RSKN08</a:t>
            </a: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ON03</a:t>
            </a: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ZB05</a:t>
            </a:r>
            <a:endParaRPr lang="en-US" sz="1000" dirty="0">
              <a:solidFill>
                <a:schemeClr val="tx1"/>
              </a:solidFill>
            </a:endParaRP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t>
            </a:r>
            <a:r>
              <a:rPr lang="en-US" sz="1400" dirty="0"/>
              <a:t>Smoothed Particle Hydrodynamics. </a:t>
            </a:r>
            <a:r>
              <a:rPr lang="en-US" sz="1400" dirty="0" smtClean="0"/>
              <a:t>“ </a:t>
            </a:r>
            <a:br>
              <a:rPr lang="en-US" sz="1400" dirty="0" smtClean="0"/>
            </a:br>
            <a:r>
              <a:rPr lang="en-US" sz="1100" dirty="0"/>
              <a:t>Monaghan, J. J. </a:t>
            </a:r>
            <a:r>
              <a:rPr lang="en-US" sz="1100" dirty="0" smtClean="0"/>
              <a:t/>
            </a:r>
            <a:br>
              <a:rPr lang="en-US" sz="1100" dirty="0" smtClean="0"/>
            </a:br>
            <a:r>
              <a:rPr lang="en-US" sz="1100" dirty="0"/>
              <a:t>Annual review of astronomy and astrophysics, 30(A93-25826 09-90):543–574, 1992</a:t>
            </a:r>
          </a:p>
        </p:txBody>
      </p:sp>
    </p:spTree>
    <p:extLst>
      <p:ext uri="{BB962C8B-B14F-4D97-AF65-F5344CB8AC3E}">
        <p14:creationId xmlns:p14="http://schemas.microsoft.com/office/powerpoint/2010/main" val="33855719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ZT07</a:t>
            </a: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MP89</a:t>
            </a: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BYM05</a:t>
            </a: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ATO09</a:t>
            </a:r>
            <a:endParaRPr lang="en-US" sz="1000" dirty="0">
              <a:solidFill>
                <a:schemeClr val="tx1"/>
              </a:solidFill>
            </a:endParaRP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M92</a:t>
            </a: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RSKN08</a:t>
            </a: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ON03</a:t>
            </a: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ZB05</a:t>
            </a: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“Animating </a:t>
            </a:r>
            <a:r>
              <a:rPr lang="en-US" sz="1400" dirty="0"/>
              <a:t>sand as a </a:t>
            </a:r>
            <a:r>
              <a:rPr lang="en-US" sz="1400" dirty="0" smtClean="0"/>
              <a:t>fluid”</a:t>
            </a:r>
            <a:endParaRPr lang="en-US" sz="1400" dirty="0"/>
          </a:p>
          <a:p>
            <a:r>
              <a:rPr lang="en-US" sz="1100" dirty="0" smtClean="0"/>
              <a:t>Zhu</a:t>
            </a:r>
            <a:r>
              <a:rPr lang="en-US" sz="1100" dirty="0"/>
              <a:t>, Y. and </a:t>
            </a:r>
            <a:r>
              <a:rPr lang="en-US" sz="1100" dirty="0" err="1"/>
              <a:t>Bridson</a:t>
            </a:r>
            <a:r>
              <a:rPr lang="en-US" sz="1100" dirty="0"/>
              <a:t>, R.</a:t>
            </a:r>
            <a:r>
              <a:rPr lang="en-US" sz="1100" dirty="0" smtClean="0"/>
              <a:t/>
            </a:r>
            <a:br>
              <a:rPr lang="en-US" sz="1100" dirty="0" smtClean="0"/>
            </a:br>
            <a:r>
              <a:rPr lang="en-US" sz="1100" dirty="0"/>
              <a:t>.” ACM SIGGRAPH 2005 Papers, pages 965–972. ACM Press, New York, NY, USA, 2005.</a:t>
            </a:r>
          </a:p>
        </p:txBody>
      </p:sp>
    </p:spTree>
    <p:extLst>
      <p:ext uri="{BB962C8B-B14F-4D97-AF65-F5344CB8AC3E}">
        <p14:creationId xmlns:p14="http://schemas.microsoft.com/office/powerpoint/2010/main" val="3023689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ZT07</a:t>
            </a: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MP89</a:t>
            </a: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BYM05</a:t>
            </a:r>
          </a:p>
        </p:txBody>
      </p:sp>
      <p:sp>
        <p:nvSpPr>
          <p:cNvPr id="30" name="Rounded Rectangle 29"/>
          <p:cNvSpPr/>
          <p:nvPr/>
        </p:nvSpPr>
        <p:spPr>
          <a:xfrm>
            <a:off x="5593302" y="526389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ATO09</a:t>
            </a: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M92</a:t>
            </a: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RSKN08</a:t>
            </a:r>
          </a:p>
        </p:txBody>
      </p:sp>
      <p:sp>
        <p:nvSpPr>
          <p:cNvPr id="37" name="Rounded Rectangle 36"/>
          <p:cNvSpPr/>
          <p:nvPr/>
        </p:nvSpPr>
        <p:spPr>
          <a:xfrm>
            <a:off x="6378051" y="5263896"/>
            <a:ext cx="784749"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LD09</a:t>
            </a: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ON03</a:t>
            </a: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ZB05</a:t>
            </a:r>
          </a:p>
        </p:txBody>
      </p:sp>
      <p:sp>
        <p:nvSpPr>
          <p:cNvPr id="45" name="TextBox 44"/>
          <p:cNvSpPr txBox="1"/>
          <p:nvPr/>
        </p:nvSpPr>
        <p:spPr>
          <a:xfrm>
            <a:off x="990600" y="6019800"/>
            <a:ext cx="8001000" cy="815608"/>
          </a:xfrm>
          <a:prstGeom prst="rect">
            <a:avLst/>
          </a:prstGeom>
          <a:noFill/>
        </p:spPr>
        <p:txBody>
          <a:bodyPr wrap="square" rtlCol="0">
            <a:spAutoFit/>
          </a:bodyPr>
          <a:lstStyle/>
          <a:p>
            <a:r>
              <a:rPr lang="en-US" sz="1400" dirty="0" smtClean="0"/>
              <a:t>“</a:t>
            </a:r>
            <a:r>
              <a:rPr lang="en-US" sz="1400" dirty="0"/>
              <a:t>Mixing fluids and granular materials</a:t>
            </a:r>
            <a:r>
              <a:rPr lang="en-US" sz="1400" dirty="0" smtClean="0"/>
              <a:t>.”</a:t>
            </a:r>
          </a:p>
          <a:p>
            <a:r>
              <a:rPr lang="en-US" sz="1100" dirty="0" err="1"/>
              <a:t>Lenaerts</a:t>
            </a:r>
            <a:r>
              <a:rPr lang="en-US" sz="1100" dirty="0"/>
              <a:t>, T. and </a:t>
            </a:r>
            <a:r>
              <a:rPr lang="en-US" sz="1100" dirty="0" err="1"/>
              <a:t>Dutr´e</a:t>
            </a:r>
            <a:r>
              <a:rPr lang="en-US" sz="1100" dirty="0"/>
              <a:t>, P.</a:t>
            </a:r>
            <a:r>
              <a:rPr lang="en-US" sz="1100" dirty="0" smtClean="0"/>
              <a:t/>
            </a:r>
            <a:br>
              <a:rPr lang="en-US" sz="1100" dirty="0" smtClean="0"/>
            </a:br>
            <a:r>
              <a:rPr lang="en-US" sz="1100" dirty="0"/>
              <a:t>Computer </a:t>
            </a:r>
            <a:r>
              <a:rPr lang="fr-FR" sz="1100" dirty="0" err="1"/>
              <a:t>Graphics</a:t>
            </a:r>
            <a:r>
              <a:rPr lang="fr-FR" sz="1100" dirty="0"/>
              <a:t> Forum, 28(2):213–218, 2009b.</a:t>
            </a:r>
          </a:p>
          <a:p>
            <a:endParaRPr lang="fr-FR" sz="1100" dirty="0"/>
          </a:p>
        </p:txBody>
      </p:sp>
    </p:spTree>
    <p:extLst>
      <p:ext uri="{BB962C8B-B14F-4D97-AF65-F5344CB8AC3E}">
        <p14:creationId xmlns:p14="http://schemas.microsoft.com/office/powerpoint/2010/main" val="34013764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endCxn id="23" idx="2"/>
          </p:cNvCxnSpPr>
          <p:nvPr/>
        </p:nvCxnSpPr>
        <p:spPr>
          <a:xfrm flipH="1">
            <a:off x="2823378" y="290181"/>
            <a:ext cx="1849" cy="45978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38200" y="228600"/>
            <a:ext cx="0" cy="64008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87976"/>
            <a:ext cx="533400" cy="261610"/>
          </a:xfrm>
          <a:prstGeom prst="rect">
            <a:avLst/>
          </a:prstGeom>
          <a:noFill/>
          <a:ln w="3175">
            <a:noFill/>
          </a:ln>
        </p:spPr>
        <p:txBody>
          <a:bodyPr wrap="square" rtlCol="0">
            <a:spAutoFit/>
          </a:bodyPr>
          <a:lstStyle/>
          <a:p>
            <a:r>
              <a:rPr lang="en-US" sz="1100" dirty="0" smtClean="0">
                <a:latin typeface="Georgia" pitchFamily="18" charset="0"/>
              </a:rPr>
              <a:t>1990</a:t>
            </a:r>
            <a:endParaRPr lang="en-US" dirty="0">
              <a:latin typeface="Georgia" pitchFamily="18" charset="0"/>
            </a:endParaRPr>
          </a:p>
        </p:txBody>
      </p:sp>
      <p:cxnSp>
        <p:nvCxnSpPr>
          <p:cNvPr id="11" name="Straight Connector 10"/>
          <p:cNvCxnSpPr/>
          <p:nvPr/>
        </p:nvCxnSpPr>
        <p:spPr>
          <a:xfrm flipH="1">
            <a:off x="381000" y="64958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638800"/>
            <a:ext cx="533400" cy="261610"/>
          </a:xfrm>
          <a:prstGeom prst="rect">
            <a:avLst/>
          </a:prstGeom>
          <a:noFill/>
          <a:ln w="3175">
            <a:noFill/>
          </a:ln>
        </p:spPr>
        <p:txBody>
          <a:bodyPr wrap="square" rtlCol="0">
            <a:spAutoFit/>
          </a:bodyPr>
          <a:lstStyle/>
          <a:p>
            <a:r>
              <a:rPr lang="en-US" sz="1100" dirty="0" smtClean="0">
                <a:latin typeface="Georgia" pitchFamily="18" charset="0"/>
              </a:rPr>
              <a:t>2010</a:t>
            </a:r>
            <a:endParaRPr lang="en-US" dirty="0">
              <a:latin typeface="Georgia" pitchFamily="18" charset="0"/>
            </a:endParaRPr>
          </a:p>
        </p:txBody>
      </p:sp>
      <p:cxnSp>
        <p:nvCxnSpPr>
          <p:cNvPr id="13" name="Straight Connector 12"/>
          <p:cNvCxnSpPr/>
          <p:nvPr/>
        </p:nvCxnSpPr>
        <p:spPr>
          <a:xfrm flipH="1">
            <a:off x="381000" y="59019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2895600"/>
            <a:ext cx="533400" cy="261610"/>
          </a:xfrm>
          <a:prstGeom prst="rect">
            <a:avLst/>
          </a:prstGeom>
          <a:noFill/>
          <a:ln w="3175">
            <a:noFill/>
          </a:ln>
        </p:spPr>
        <p:txBody>
          <a:bodyPr wrap="square" rtlCol="0">
            <a:spAutoFit/>
          </a:bodyPr>
          <a:lstStyle/>
          <a:p>
            <a:r>
              <a:rPr lang="en-US" sz="1100" dirty="0" smtClean="0">
                <a:latin typeface="Georgia" pitchFamily="18" charset="0"/>
              </a:rPr>
              <a:t>2000</a:t>
            </a:r>
            <a:endParaRPr lang="en-US" dirty="0">
              <a:latin typeface="Georgia" pitchFamily="18" charset="0"/>
            </a:endParaRPr>
          </a:p>
        </p:txBody>
      </p:sp>
      <p:cxnSp>
        <p:nvCxnSpPr>
          <p:cNvPr id="15" name="Straight Connector 14"/>
          <p:cNvCxnSpPr/>
          <p:nvPr/>
        </p:nvCxnSpPr>
        <p:spPr>
          <a:xfrm flipH="1">
            <a:off x="381000" y="3158726"/>
            <a:ext cx="4572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28077" y="0"/>
            <a:ext cx="9906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Height Field</a:t>
            </a:r>
            <a:endParaRPr lang="en-US" sz="1100" dirty="0">
              <a:solidFill>
                <a:schemeClr val="tx1"/>
              </a:solidFill>
            </a:endParaRPr>
          </a:p>
        </p:txBody>
      </p:sp>
      <p:sp>
        <p:nvSpPr>
          <p:cNvPr id="19" name="Rounded Rectangle 18"/>
          <p:cNvSpPr/>
          <p:nvPr/>
        </p:nvSpPr>
        <p:spPr>
          <a:xfrm>
            <a:off x="2537627" y="990600"/>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LM93</a:t>
            </a:r>
          </a:p>
        </p:txBody>
      </p:sp>
      <p:sp>
        <p:nvSpPr>
          <p:cNvPr id="21" name="Rounded Rectangle 20"/>
          <p:cNvSpPr/>
          <p:nvPr/>
        </p:nvSpPr>
        <p:spPr>
          <a:xfrm>
            <a:off x="2431003" y="1905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CLH96</a:t>
            </a:r>
          </a:p>
        </p:txBody>
      </p:sp>
      <p:sp>
        <p:nvSpPr>
          <p:cNvPr id="22" name="Rounded Rectangle 21"/>
          <p:cNvSpPr/>
          <p:nvPr/>
        </p:nvSpPr>
        <p:spPr>
          <a:xfrm>
            <a:off x="2431003" y="266700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SBH99</a:t>
            </a:r>
          </a:p>
        </p:txBody>
      </p:sp>
      <p:sp>
        <p:nvSpPr>
          <p:cNvPr id="23" name="Rounded Rectangle 22"/>
          <p:cNvSpPr/>
          <p:nvPr/>
        </p:nvSpPr>
        <p:spPr>
          <a:xfrm>
            <a:off x="2431003" y="4672868"/>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ZT07</a:t>
            </a:r>
          </a:p>
        </p:txBody>
      </p:sp>
      <p:cxnSp>
        <p:nvCxnSpPr>
          <p:cNvPr id="26" name="Straight Connector 25"/>
          <p:cNvCxnSpPr/>
          <p:nvPr/>
        </p:nvCxnSpPr>
        <p:spPr>
          <a:xfrm flipH="1">
            <a:off x="4269327" y="29627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758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Particle Based</a:t>
            </a:r>
            <a:endParaRPr lang="en-US" sz="1100" dirty="0">
              <a:solidFill>
                <a:schemeClr val="tx1"/>
              </a:solidFill>
            </a:endParaRPr>
          </a:p>
        </p:txBody>
      </p:sp>
      <p:sp>
        <p:nvSpPr>
          <p:cNvPr id="28" name="Rounded Rectangle 27"/>
          <p:cNvSpPr/>
          <p:nvPr/>
        </p:nvSpPr>
        <p:spPr>
          <a:xfrm>
            <a:off x="3983577" y="3182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MP89</a:t>
            </a:r>
          </a:p>
        </p:txBody>
      </p:sp>
      <p:sp>
        <p:nvSpPr>
          <p:cNvPr id="29" name="Rounded Rectangle 28"/>
          <p:cNvSpPr/>
          <p:nvPr/>
        </p:nvSpPr>
        <p:spPr>
          <a:xfrm>
            <a:off x="3876951" y="4049829"/>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BYM05</a:t>
            </a:r>
          </a:p>
        </p:txBody>
      </p:sp>
      <p:sp>
        <p:nvSpPr>
          <p:cNvPr id="30" name="Rounded Rectangle 29"/>
          <p:cNvSpPr/>
          <p:nvPr/>
        </p:nvSpPr>
        <p:spPr>
          <a:xfrm>
            <a:off x="5593302" y="5263895"/>
            <a:ext cx="784749" cy="2151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ATO09</a:t>
            </a:r>
          </a:p>
        </p:txBody>
      </p:sp>
      <p:sp>
        <p:nvSpPr>
          <p:cNvPr id="32" name="Rectangle 31"/>
          <p:cNvSpPr/>
          <p:nvPr/>
        </p:nvSpPr>
        <p:spPr>
          <a:xfrm>
            <a:off x="5452277" y="6096"/>
            <a:ext cx="1066800" cy="290181"/>
          </a:xfrm>
          <a:prstGeom prst="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Continuum</a:t>
            </a:r>
            <a:endParaRPr lang="en-US" sz="1100" dirty="0">
              <a:solidFill>
                <a:schemeClr val="tx1"/>
              </a:solidFill>
            </a:endParaRPr>
          </a:p>
        </p:txBody>
      </p:sp>
      <p:cxnSp>
        <p:nvCxnSpPr>
          <p:cNvPr id="33" name="Straight Connector 32"/>
          <p:cNvCxnSpPr/>
          <p:nvPr/>
        </p:nvCxnSpPr>
        <p:spPr>
          <a:xfrm flipH="1">
            <a:off x="5981977" y="265027"/>
            <a:ext cx="3700" cy="49676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99927" y="775439"/>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M92</a:t>
            </a:r>
          </a:p>
        </p:txBody>
      </p:sp>
      <p:sp>
        <p:nvSpPr>
          <p:cNvPr id="35" name="Rounded Rectangle 34"/>
          <p:cNvSpPr/>
          <p:nvPr/>
        </p:nvSpPr>
        <p:spPr>
          <a:xfrm>
            <a:off x="3873435"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RSKN08</a:t>
            </a:r>
          </a:p>
        </p:txBody>
      </p:sp>
      <p:sp>
        <p:nvSpPr>
          <p:cNvPr id="37" name="Rounded Rectangle 36"/>
          <p:cNvSpPr/>
          <p:nvPr/>
        </p:nvSpPr>
        <p:spPr>
          <a:xfrm>
            <a:off x="6378051" y="5263896"/>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LD09</a:t>
            </a:r>
            <a:endParaRPr lang="en-US" sz="1000" dirty="0">
              <a:solidFill>
                <a:schemeClr val="tx1"/>
              </a:solidFill>
            </a:endParaRPr>
          </a:p>
        </p:txBody>
      </p:sp>
      <p:sp>
        <p:nvSpPr>
          <p:cNvPr id="39" name="Rounded Rectangle 38"/>
          <p:cNvSpPr/>
          <p:nvPr/>
        </p:nvSpPr>
        <p:spPr>
          <a:xfrm>
            <a:off x="2428784" y="3613210"/>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ON03</a:t>
            </a:r>
          </a:p>
        </p:txBody>
      </p:sp>
      <p:sp>
        <p:nvSpPr>
          <p:cNvPr id="40" name="Rounded Rectangle 39"/>
          <p:cNvSpPr/>
          <p:nvPr/>
        </p:nvSpPr>
        <p:spPr>
          <a:xfrm>
            <a:off x="5593302" y="5017485"/>
            <a:ext cx="784749"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PGM08</a:t>
            </a:r>
            <a:endParaRPr lang="en-US" sz="1000" dirty="0">
              <a:solidFill>
                <a:schemeClr val="tx1"/>
              </a:solidFill>
            </a:endParaRPr>
          </a:p>
        </p:txBody>
      </p:sp>
      <p:sp>
        <p:nvSpPr>
          <p:cNvPr id="43" name="Rounded Rectangle 42"/>
          <p:cNvSpPr/>
          <p:nvPr/>
        </p:nvSpPr>
        <p:spPr>
          <a:xfrm>
            <a:off x="5642313" y="4039874"/>
            <a:ext cx="571500" cy="215161"/>
          </a:xfrm>
          <a:prstGeom prst="roundRect">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ZB05</a:t>
            </a:r>
          </a:p>
        </p:txBody>
      </p:sp>
      <p:sp>
        <p:nvSpPr>
          <p:cNvPr id="45" name="TextBox 44"/>
          <p:cNvSpPr txBox="1"/>
          <p:nvPr/>
        </p:nvSpPr>
        <p:spPr>
          <a:xfrm>
            <a:off x="990600" y="6019800"/>
            <a:ext cx="8001000" cy="646331"/>
          </a:xfrm>
          <a:prstGeom prst="rect">
            <a:avLst/>
          </a:prstGeom>
          <a:noFill/>
        </p:spPr>
        <p:txBody>
          <a:bodyPr wrap="square" rtlCol="0">
            <a:spAutoFit/>
          </a:bodyPr>
          <a:lstStyle/>
          <a:p>
            <a:r>
              <a:rPr lang="en-US" sz="1400" dirty="0" smtClean="0"/>
              <a:t>“</a:t>
            </a:r>
            <a:r>
              <a:rPr lang="en-US" sz="1400" dirty="0"/>
              <a:t>Simulation of high-resolution granular media.” </a:t>
            </a:r>
            <a:endParaRPr lang="en-US" sz="1400" dirty="0" smtClean="0"/>
          </a:p>
          <a:p>
            <a:r>
              <a:rPr lang="en-US" sz="1100" dirty="0" err="1"/>
              <a:t>Aldu´an</a:t>
            </a:r>
            <a:r>
              <a:rPr lang="en-US" sz="1100" dirty="0"/>
              <a:t>, I., </a:t>
            </a:r>
            <a:r>
              <a:rPr lang="en-US" sz="1100" dirty="0" err="1"/>
              <a:t>Tena</a:t>
            </a:r>
            <a:r>
              <a:rPr lang="en-US" sz="1100" dirty="0"/>
              <a:t>, ´A., and </a:t>
            </a:r>
            <a:r>
              <a:rPr lang="en-US" sz="1100" dirty="0" err="1"/>
              <a:t>Otaduy</a:t>
            </a:r>
            <a:r>
              <a:rPr lang="en-US" sz="1100" dirty="0"/>
              <a:t>, M. A.</a:t>
            </a:r>
            <a:r>
              <a:rPr lang="en-US" sz="1100" dirty="0" smtClean="0"/>
              <a:t/>
            </a:r>
            <a:br>
              <a:rPr lang="en-US" sz="1100" dirty="0" smtClean="0"/>
            </a:br>
            <a:r>
              <a:rPr lang="en-US" sz="1100" dirty="0"/>
              <a:t>In Proc. of </a:t>
            </a:r>
            <a:r>
              <a:rPr lang="en-US" sz="1100" dirty="0" err="1"/>
              <a:t>Congreso</a:t>
            </a:r>
            <a:r>
              <a:rPr lang="en-US" sz="1100" dirty="0"/>
              <a:t> </a:t>
            </a:r>
            <a:r>
              <a:rPr lang="en-US" sz="1100" dirty="0" err="1"/>
              <a:t>Espa˜nol</a:t>
            </a:r>
            <a:r>
              <a:rPr lang="en-US" sz="1100" dirty="0"/>
              <a:t> de </a:t>
            </a:r>
            <a:r>
              <a:rPr lang="en-US" sz="1100" dirty="0" err="1"/>
              <a:t>Inform´atica</a:t>
            </a:r>
            <a:r>
              <a:rPr lang="en-US" sz="1100" dirty="0"/>
              <a:t> </a:t>
            </a:r>
            <a:r>
              <a:rPr lang="en-US" sz="1100" dirty="0" err="1"/>
              <a:t>Gr´afica</a:t>
            </a:r>
            <a:r>
              <a:rPr lang="en-US" sz="1100" dirty="0"/>
              <a:t>. 2009</a:t>
            </a:r>
            <a:r>
              <a:rPr lang="en-US" sz="1100" dirty="0" smtClean="0"/>
              <a:t>.</a:t>
            </a:r>
            <a:endParaRPr lang="fr-FR" sz="1100" dirty="0"/>
          </a:p>
        </p:txBody>
      </p:sp>
    </p:spTree>
    <p:extLst>
      <p:ext uri="{BB962C8B-B14F-4D97-AF65-F5344CB8AC3E}">
        <p14:creationId xmlns:p14="http://schemas.microsoft.com/office/powerpoint/2010/main" val="9900971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Height Field Approach</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57" y="2057400"/>
            <a:ext cx="5024438" cy="381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527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a:t>
            </a:r>
            <a:endParaRPr lang="en-US" dirty="0"/>
          </a:p>
        </p:txBody>
      </p:sp>
      <p:sp>
        <p:nvSpPr>
          <p:cNvPr id="4" name="Content Placeholder 3"/>
          <p:cNvSpPr>
            <a:spLocks noGrp="1"/>
          </p:cNvSpPr>
          <p:nvPr>
            <p:ph idx="1"/>
          </p:nvPr>
        </p:nvSpPr>
        <p:spPr>
          <a:xfrm>
            <a:off x="699247" y="1447801"/>
            <a:ext cx="7745505" cy="1523999"/>
          </a:xfrm>
        </p:spPr>
        <p:txBody>
          <a:bodyPr/>
          <a:lstStyle/>
          <a:p>
            <a:r>
              <a:rPr lang="en-US" dirty="0" smtClean="0"/>
              <a:t>Introduction of multi touch user interfaces and screens is providing the opportunity of bringing this beautiful art media into the digital world.</a:t>
            </a:r>
            <a:endParaRPr lang="en-US" dirty="0"/>
          </a:p>
        </p:txBody>
      </p:sp>
      <p:pic>
        <p:nvPicPr>
          <p:cNvPr id="1026" name="Picture 2" descr="http://www.ubergizmo.com/wp-content/uploads/2011/01/microsoft-surface-2-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477" y="3048000"/>
            <a:ext cx="318880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erawindows.com/Portals/0/Content/Newsletters/Jan2011/microsoft-surface-2-display-table-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277" y="3048000"/>
            <a:ext cx="3295055" cy="2133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90800" y="5562600"/>
            <a:ext cx="4114800" cy="646331"/>
          </a:xfrm>
          <a:prstGeom prst="rect">
            <a:avLst/>
          </a:prstGeom>
          <a:noFill/>
        </p:spPr>
        <p:txBody>
          <a:bodyPr wrap="square" rtlCol="0">
            <a:spAutoFit/>
          </a:bodyPr>
          <a:lstStyle/>
          <a:p>
            <a:pPr algn="ctr"/>
            <a:r>
              <a:rPr lang="en-US" dirty="0" smtClean="0"/>
              <a:t>Example of multi-touch workspaces Microsoft Surface</a:t>
            </a:r>
            <a:endParaRPr lang="en-US" dirty="0"/>
          </a:p>
        </p:txBody>
      </p:sp>
    </p:spTree>
    <p:extLst>
      <p:ext uri="{BB962C8B-B14F-4D97-AF65-F5344CB8AC3E}">
        <p14:creationId xmlns:p14="http://schemas.microsoft.com/office/powerpoint/2010/main" val="241911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438400"/>
            <a:ext cx="3925111"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927" y="1600200"/>
            <a:ext cx="3705225" cy="409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2101" y="4478045"/>
            <a:ext cx="762000" cy="261610"/>
          </a:xfrm>
          <a:prstGeom prst="rect">
            <a:avLst/>
          </a:prstGeom>
          <a:noFill/>
        </p:spPr>
        <p:txBody>
          <a:bodyPr wrap="square" rtlCol="0">
            <a:spAutoFit/>
          </a:bodyPr>
          <a:lstStyle/>
          <a:p>
            <a:r>
              <a:rPr lang="en-US" sz="1100" dirty="0" smtClean="0"/>
              <a:t>[LM93]</a:t>
            </a:r>
            <a:endParaRPr lang="en-US" sz="1100" dirty="0"/>
          </a:p>
        </p:txBody>
      </p:sp>
      <p:sp>
        <p:nvSpPr>
          <p:cNvPr id="8" name="TextBox 7"/>
          <p:cNvSpPr txBox="1"/>
          <p:nvPr/>
        </p:nvSpPr>
        <p:spPr>
          <a:xfrm>
            <a:off x="4768927" y="5710743"/>
            <a:ext cx="762000" cy="261610"/>
          </a:xfrm>
          <a:prstGeom prst="rect">
            <a:avLst/>
          </a:prstGeom>
          <a:noFill/>
        </p:spPr>
        <p:txBody>
          <a:bodyPr wrap="square" rtlCol="0">
            <a:spAutoFit/>
          </a:bodyPr>
          <a:lstStyle/>
          <a:p>
            <a:r>
              <a:rPr lang="en-US" sz="1100" dirty="0" smtClean="0"/>
              <a:t>[CLH96]</a:t>
            </a:r>
            <a:endParaRPr lang="en-US" sz="1100" dirty="0"/>
          </a:p>
        </p:txBody>
      </p:sp>
    </p:spTree>
    <p:extLst>
      <p:ext uri="{BB962C8B-B14F-4D97-AF65-F5344CB8AC3E}">
        <p14:creationId xmlns:p14="http://schemas.microsoft.com/office/powerpoint/2010/main" val="21552869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sz="3200" dirty="0" smtClean="0"/>
          </a:p>
          <a:p>
            <a:pPr marL="0" indent="0" algn="ctr">
              <a:buNone/>
            </a:pPr>
            <a:endParaRPr lang="en-US" sz="3200" dirty="0"/>
          </a:p>
          <a:p>
            <a:pPr marL="0" indent="0" algn="ctr">
              <a:buNone/>
            </a:pPr>
            <a:r>
              <a:rPr lang="en-US" sz="3200" dirty="0" smtClean="0"/>
              <a:t>“</a:t>
            </a:r>
            <a:r>
              <a:rPr lang="en-US" sz="3200" dirty="0"/>
              <a:t>Animating sand, mud, and snow.”</a:t>
            </a:r>
          </a:p>
          <a:p>
            <a:pPr marL="0" indent="0" algn="ctr">
              <a:buNone/>
            </a:pPr>
            <a:r>
              <a:rPr lang="en-US" dirty="0"/>
              <a:t>R. W. Sumner, J. F. O’Brien, and J. K. </a:t>
            </a:r>
            <a:r>
              <a:rPr lang="en-US" dirty="0" err="1"/>
              <a:t>Hodgins</a:t>
            </a:r>
            <a:r>
              <a:rPr lang="en-US" dirty="0"/>
              <a:t>.</a:t>
            </a:r>
            <a:br>
              <a:rPr lang="en-US" dirty="0"/>
            </a:br>
            <a:r>
              <a:rPr lang="en-US" dirty="0"/>
              <a:t>Computer Graphic Forum, 18:3–15, Mar. 1999.</a:t>
            </a:r>
          </a:p>
          <a:p>
            <a:pPr marL="0" indent="0">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8364194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Collision with rigid object.</a:t>
            </a:r>
          </a:p>
          <a:p>
            <a:pPr lvl="1"/>
            <a:r>
              <a:rPr lang="en-US" dirty="0" smtClean="0"/>
              <a:t>For each column, a ray is cast from the bottom of the column through the vertex at the top.</a:t>
            </a:r>
          </a:p>
          <a:p>
            <a:pPr lvl="1"/>
            <a:r>
              <a:rPr lang="en-US" dirty="0" smtClean="0"/>
              <a:t>If ray intersects rigid surface before the field height then there is a collision.</a:t>
            </a:r>
          </a:p>
          <a:p>
            <a:pPr lvl="1"/>
            <a:r>
              <a:rPr lang="en-US" dirty="0" smtClean="0"/>
              <a:t>Computation cost in collision is reduced by partitioning the polygons of rigid body models using an axis aligned bounding box hierarchy.</a:t>
            </a:r>
            <a:endParaRPr lang="en-US"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4105989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Displacement</a:t>
            </a:r>
          </a:p>
          <a:p>
            <a:pPr lvl="1"/>
            <a:r>
              <a:rPr lang="en-US" dirty="0" smtClean="0"/>
              <a:t>Using vertex coloring algorithm, simulation computes a contour map with the distance from each column that has collided with the object to the closest column that has not collided. And also the depth of displacement.</a:t>
            </a:r>
            <a:endParaRPr lang="en-US" dirty="0"/>
          </a:p>
        </p:txBody>
      </p:sp>
      <p:sp>
        <p:nvSpPr>
          <p:cNvPr id="3" name="Title 2"/>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6305" y="3429000"/>
            <a:ext cx="324802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5453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lvl="1"/>
                <a:r>
                  <a:rPr lang="en-US" dirty="0" smtClean="0"/>
                  <a:t>Ground materials from the columns that are in contact is either compressed or distributed.</a:t>
                </a:r>
              </a:p>
              <a:p>
                <a:pPr lvl="1"/>
                <a:r>
                  <a:rPr lang="en-US" dirty="0" smtClean="0"/>
                  <a:t>The compression ratio is defined as </a:t>
                </a:r>
                <a14:m>
                  <m:oMath xmlns:m="http://schemas.openxmlformats.org/officeDocument/2006/math">
                    <m:r>
                      <a:rPr lang="en-US" b="0" i="1" smtClean="0">
                        <a:latin typeface="Cambria Math"/>
                      </a:rPr>
                      <m:t>𝛼</m:t>
                    </m:r>
                  </m:oMath>
                </a14:m>
                <a:r>
                  <a:rPr lang="en-US" dirty="0" smtClean="0"/>
                  <a:t> . Hence the material to be distributed is </a:t>
                </a:r>
                <a14:m>
                  <m:oMath xmlns:m="http://schemas.openxmlformats.org/officeDocument/2006/math">
                    <m:r>
                      <m:rPr>
                        <m:sty m:val="p"/>
                      </m:rPr>
                      <a:rPr lang="en-US" b="0" i="0" smtClean="0">
                        <a:latin typeface="Cambria Math"/>
                      </a:rPr>
                      <m:t>Δ</m:t>
                    </m:r>
                    <m:r>
                      <a:rPr lang="en-US" b="0" i="1" smtClean="0">
                        <a:latin typeface="Cambria Math"/>
                      </a:rPr>
                      <m:t>h</m:t>
                    </m:r>
                    <m:r>
                      <a:rPr lang="en-US" b="0" i="1" smtClean="0">
                        <a:latin typeface="Cambria Math"/>
                      </a:rPr>
                      <m:t>=</m:t>
                    </m:r>
                    <m:r>
                      <a:rPr lang="en-US" b="0" i="1" smtClean="0">
                        <a:latin typeface="Cambria Math"/>
                      </a:rPr>
                      <m:t>𝛼</m:t>
                    </m:r>
                    <m:r>
                      <a:rPr lang="en-US" b="0" i="1" smtClean="0">
                        <a:latin typeface="Cambria Math"/>
                      </a:rPr>
                      <m:t>𝑚</m:t>
                    </m:r>
                  </m:oMath>
                </a14:m>
                <a:endParaRPr lang="en-US" dirty="0" smtClean="0"/>
              </a:p>
              <a:p>
                <a:pPr lvl="1"/>
                <a:r>
                  <a:rPr lang="en-US" dirty="0" smtClean="0"/>
                  <a:t>The uncompressed material is equally distributed to the nearest column with no contact.</a:t>
                </a:r>
              </a:p>
              <a:p>
                <a:pPr lvl="1"/>
                <a:r>
                  <a:rPr lang="en-US" dirty="0" smtClean="0"/>
                  <a:t>The heights of columns in the ring around the contour is increased to reflect this transfer.</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t="-652" r="-1102"/>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8263463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t>Erosion</a:t>
                </a:r>
              </a:p>
              <a:p>
                <a:pPr lvl="1"/>
                <a:r>
                  <a:rPr lang="en-US" dirty="0" smtClean="0"/>
                  <a:t>Erosion algorithm identifies columns with steep slope and moves materials between them to stabilize the height field.</a:t>
                </a:r>
              </a:p>
              <a:p>
                <a:pPr lvl="1"/>
                <a:r>
                  <a:rPr lang="en-US" dirty="0" smtClean="0"/>
                  <a:t>For a column </a:t>
                </a:r>
                <a14:m>
                  <m:oMath xmlns:m="http://schemas.openxmlformats.org/officeDocument/2006/math">
                    <m:r>
                      <a:rPr lang="en-US" b="0" i="1" smtClean="0">
                        <a:latin typeface="Cambria Math"/>
                      </a:rPr>
                      <m:t>𝑖𝑗</m:t>
                    </m:r>
                  </m:oMath>
                </a14:m>
                <a:r>
                  <a:rPr lang="en-US" dirty="0" smtClean="0"/>
                  <a:t> and a neighboring column </a:t>
                </a:r>
                <a14:m>
                  <m:oMath xmlns:m="http://schemas.openxmlformats.org/officeDocument/2006/math">
                    <m:r>
                      <a:rPr lang="en-US" b="0" i="1" smtClean="0">
                        <a:latin typeface="Cambria Math"/>
                      </a:rPr>
                      <m:t>𝑘𝑙</m:t>
                    </m:r>
                    <m:r>
                      <a:rPr lang="en-US" b="0" i="1" smtClean="0">
                        <a:latin typeface="Cambria Math"/>
                      </a:rPr>
                      <m:t> </m:t>
                    </m:r>
                  </m:oMath>
                </a14:m>
                <a:r>
                  <a:rPr lang="en-US" dirty="0" smtClean="0"/>
                  <a:t> the slope is,</a:t>
                </a:r>
              </a:p>
              <a:p>
                <a:pPr lvl="1"/>
                <a:endParaRPr lang="en-US" dirty="0"/>
              </a:p>
              <a:p>
                <a:pPr lvl="1"/>
                <a:r>
                  <a:rPr lang="en-US" dirty="0" smtClean="0"/>
                  <a:t>If slope is greater than </a:t>
                </a:r>
                <a14:m>
                  <m:oMath xmlns:m="http://schemas.openxmlformats.org/officeDocument/2006/math">
                    <m:sSub>
                      <m:sSubPr>
                        <m:ctrlPr>
                          <a:rPr lang="en-US" b="0" i="1" smtClean="0">
                            <a:latin typeface="Cambria Math"/>
                          </a:rPr>
                        </m:ctrlPr>
                      </m:sSubPr>
                      <m:e>
                        <m:r>
                          <a:rPr lang="en-US" b="0" i="1" smtClean="0">
                            <a:latin typeface="Cambria Math"/>
                          </a:rPr>
                          <m:t>𝜃</m:t>
                        </m:r>
                      </m:e>
                      <m:sub>
                        <m:r>
                          <a:rPr lang="en-US" b="0" i="1" smtClean="0">
                            <a:latin typeface="Cambria Math"/>
                          </a:rPr>
                          <m:t>𝑜𝑢𝑡</m:t>
                        </m:r>
                      </m:sub>
                    </m:sSub>
                  </m:oMath>
                </a14:m>
                <a:r>
                  <a:rPr lang="en-US" dirty="0" smtClean="0"/>
                  <a:t> then material is moved.</a:t>
                </a:r>
              </a:p>
              <a:p>
                <a:pPr lvl="1"/>
                <a:r>
                  <a:rPr lang="en-US" dirty="0" smtClean="0"/>
                  <a:t>Material is moved by computing average difference of n neighboring columns,</a:t>
                </a:r>
              </a:p>
              <a:p>
                <a:pPr marL="411480" lvl="1" indent="0">
                  <a:buNone/>
                </a:pPr>
                <a:r>
                  <a:rPr lang="en-US" dirty="0" smtClean="0"/>
                  <a:t>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l="-1102" t="-1043" r="-866"/>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020" y="3733800"/>
            <a:ext cx="20764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428" y="5334000"/>
            <a:ext cx="20383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5970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lvl="1"/>
                <a:r>
                  <a:rPr lang="en-US" dirty="0" smtClean="0"/>
                  <a:t>The average difference is multiplied by a fractional constant </a:t>
                </a:r>
                <a14:m>
                  <m:oMath xmlns:m="http://schemas.openxmlformats.org/officeDocument/2006/math">
                    <m:r>
                      <a:rPr lang="en-US" b="0" i="1" smtClean="0">
                        <a:latin typeface="Cambria Math"/>
                      </a:rPr>
                      <m:t>𝜎</m:t>
                    </m:r>
                  </m:oMath>
                </a14:m>
                <a:r>
                  <a:rPr lang="en-US" dirty="0" smtClean="0"/>
                  <a:t>.</a:t>
                </a:r>
              </a:p>
              <a:p>
                <a:pPr lvl="1"/>
                <a:r>
                  <a:rPr lang="en-US" dirty="0" smtClean="0"/>
                  <a:t>The algorithm runs until all slopes are below a threshold </a:t>
                </a:r>
                <a14:m>
                  <m:oMath xmlns:m="http://schemas.openxmlformats.org/officeDocument/2006/math">
                    <m:sSub>
                      <m:sSubPr>
                        <m:ctrlPr>
                          <a:rPr lang="en-US" b="0" i="1" smtClean="0">
                            <a:latin typeface="Cambria Math"/>
                          </a:rPr>
                        </m:ctrlPr>
                      </m:sSubPr>
                      <m:e>
                        <m:r>
                          <a:rPr lang="en-US" b="0" i="1" smtClean="0">
                            <a:latin typeface="Cambria Math"/>
                          </a:rPr>
                          <m:t>𝜃</m:t>
                        </m:r>
                      </m:e>
                      <m:sub>
                        <m:r>
                          <a:rPr lang="en-US" b="0" i="1" smtClean="0">
                            <a:latin typeface="Cambria Math"/>
                          </a:rPr>
                          <m:t>𝑠𝑡𝑜𝑝</m:t>
                        </m:r>
                      </m:sub>
                    </m:sSub>
                  </m:oMath>
                </a14:m>
                <a:endParaRPr lang="en-US" dirty="0" smtClean="0"/>
              </a:p>
              <a:p>
                <a:pPr lvl="1"/>
                <a:r>
                  <a:rPr lang="en-US" dirty="0" smtClean="0"/>
                  <a:t>In special case when neighbor column is in contact with geometric object the angle is </a:t>
                </a:r>
                <a14:m>
                  <m:oMath xmlns:m="http://schemas.openxmlformats.org/officeDocument/2006/math">
                    <m:sSub>
                      <m:sSubPr>
                        <m:ctrlPr>
                          <a:rPr lang="en-US" b="0" i="1" smtClean="0">
                            <a:latin typeface="Cambria Math"/>
                          </a:rPr>
                        </m:ctrlPr>
                      </m:sSubPr>
                      <m:e>
                        <m:r>
                          <a:rPr lang="en-US" b="0" i="1" smtClean="0">
                            <a:latin typeface="Cambria Math"/>
                          </a:rPr>
                          <m:t>𝜃</m:t>
                        </m:r>
                      </m:e>
                      <m:sub>
                        <m:r>
                          <a:rPr lang="en-US" b="0" i="1" smtClean="0">
                            <a:latin typeface="Cambria Math"/>
                          </a:rPr>
                          <m:t>𝑖𝑛</m:t>
                        </m:r>
                      </m:sub>
                    </m:sSub>
                  </m:oMath>
                </a14:m>
                <a:endParaRPr lang="en-US" dirty="0" smtClean="0"/>
              </a:p>
              <a:p>
                <a:r>
                  <a:rPr lang="en-US" dirty="0" smtClean="0"/>
                  <a:t>The use a particle system to model the “splash” when rigid object is thrown into the sand.</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l="-1102" t="-652"/>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8910413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9472" y="228600"/>
            <a:ext cx="393382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59" y="1981200"/>
            <a:ext cx="8096250"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095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662113"/>
            <a:ext cx="8524875"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2127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19400"/>
            <a:ext cx="8001000" cy="800219"/>
          </a:xfrm>
          <a:prstGeom prst="rect">
            <a:avLst/>
          </a:prstGeom>
          <a:noFill/>
        </p:spPr>
        <p:txBody>
          <a:bodyPr wrap="square" rtlCol="0">
            <a:spAutoFit/>
          </a:bodyPr>
          <a:lstStyle/>
          <a:p>
            <a:pPr algn="ctr"/>
            <a:r>
              <a:rPr lang="en-US" dirty="0" smtClean="0"/>
              <a:t>“</a:t>
            </a:r>
            <a:r>
              <a:rPr lang="en-US" dirty="0"/>
              <a:t>A Momentum Based Deformation System for Granular Material” </a:t>
            </a:r>
            <a:endParaRPr lang="en-US" dirty="0" smtClean="0"/>
          </a:p>
          <a:p>
            <a:pPr algn="ctr"/>
            <a:r>
              <a:rPr lang="en-US" sz="1400" dirty="0"/>
              <a:t>Y.L </a:t>
            </a:r>
            <a:r>
              <a:rPr lang="en-US" sz="1400" dirty="0" err="1"/>
              <a:t>Zeng</a:t>
            </a:r>
            <a:r>
              <a:rPr lang="en-US" sz="1400" dirty="0"/>
              <a:t> , C. I. Tan et al</a:t>
            </a:r>
            <a:r>
              <a:rPr lang="en-US" sz="1400" dirty="0" smtClean="0"/>
              <a:t/>
            </a:r>
            <a:br>
              <a:rPr lang="en-US" sz="1400" dirty="0" smtClean="0"/>
            </a:br>
            <a:r>
              <a:rPr lang="en-US" sz="1400" dirty="0"/>
              <a:t>Computer Animation and Virtual Worlds - CASA 2007 Volume 18 Issue 4-5, September 2007 </a:t>
            </a:r>
            <a:r>
              <a:rPr lang="en-US" sz="1400" dirty="0" smtClean="0"/>
              <a:t>.</a:t>
            </a:r>
            <a:endParaRPr lang="en-US" sz="14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56445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Allowing the artist to use his both hand , fingers , palms in articulated way to produce almost infinitely many different ways of interacting with the virtual sand.</a:t>
            </a:r>
          </a:p>
          <a:p>
            <a:endParaRPr lang="en-US" dirty="0" smtClean="0"/>
          </a:p>
          <a:p>
            <a:r>
              <a:rPr lang="en-US" dirty="0" smtClean="0"/>
              <a:t>Simulating the sand granules in a visually accurate manner that can represent both the appearance  and the physical interaction of real art-sand granules.</a:t>
            </a:r>
            <a:endParaRPr lang="en-US" dirty="0"/>
          </a:p>
        </p:txBody>
      </p:sp>
      <p:sp>
        <p:nvSpPr>
          <p:cNvPr id="3" name="Title 2"/>
          <p:cNvSpPr>
            <a:spLocks noGrp="1"/>
          </p:cNvSpPr>
          <p:nvPr>
            <p:ph type="title"/>
          </p:nvPr>
        </p:nvSpPr>
        <p:spPr/>
        <p:txBody>
          <a:bodyPr/>
          <a:lstStyle/>
          <a:p>
            <a:r>
              <a:rPr lang="en-US" dirty="0" smtClean="0"/>
              <a:t>Challenges</a:t>
            </a:r>
            <a:endParaRPr lang="en-US" dirty="0"/>
          </a:p>
        </p:txBody>
      </p:sp>
    </p:spTree>
    <p:extLst>
      <p:ext uri="{BB962C8B-B14F-4D97-AF65-F5344CB8AC3E}">
        <p14:creationId xmlns:p14="http://schemas.microsoft.com/office/powerpoint/2010/main" val="37245149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This paper additionally provides impression of objects momentum in deforming the sand terrain.</a:t>
            </a:r>
          </a:p>
          <a:p>
            <a:r>
              <a:rPr lang="en-US" dirty="0" smtClean="0"/>
              <a:t>While determining the displaced material, it takes into count the horizontal and vertical component of velocity. </a:t>
            </a:r>
          </a:p>
          <a:p>
            <a:endParaRPr lang="en-US" dirty="0"/>
          </a:p>
          <a:p>
            <a:endParaRPr lang="en-US" dirty="0" smtClean="0"/>
          </a:p>
          <a:p>
            <a:r>
              <a:rPr lang="en-US" dirty="0" smtClean="0"/>
              <a:t>The vertical component is equally distributed as the previous paper.</a:t>
            </a:r>
          </a:p>
          <a:p>
            <a:r>
              <a:rPr lang="en-US" dirty="0" smtClean="0"/>
              <a:t>The horizontal component is favored to the direction of the velocity.</a:t>
            </a:r>
            <a:endParaRPr lang="en-US" dirty="0"/>
          </a:p>
          <a:p>
            <a:pPr marL="0" indent="0">
              <a:buNone/>
            </a:pPr>
            <a:endParaRPr lang="en-US" dirty="0"/>
          </a:p>
        </p:txBody>
      </p:sp>
      <p:sp>
        <p:nvSpPr>
          <p:cNvPr id="3" name="Title 2"/>
          <p:cNvSpPr>
            <a:spLocks noGrp="1"/>
          </p:cNvSpPr>
          <p:nvPr>
            <p:ph type="title"/>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429000"/>
            <a:ext cx="31337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6477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905000"/>
            <a:ext cx="421005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97839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4305300" cy="4784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7666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31" y="152400"/>
            <a:ext cx="44005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505200"/>
            <a:ext cx="43053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7774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endParaRPr lang="en-US" sz="3200" dirty="0" smtClean="0"/>
          </a:p>
          <a:p>
            <a:pPr marL="0" indent="0" algn="ctr">
              <a:buNone/>
            </a:pPr>
            <a:endParaRPr lang="en-US" sz="2800" dirty="0"/>
          </a:p>
          <a:p>
            <a:pPr marL="0" indent="0" algn="ctr">
              <a:buNone/>
            </a:pPr>
            <a:r>
              <a:rPr lang="en-US" sz="2800" dirty="0" smtClean="0"/>
              <a:t>“</a:t>
            </a:r>
            <a:r>
              <a:rPr lang="en-US" sz="2800" dirty="0"/>
              <a:t>Virtual sandbox.” </a:t>
            </a:r>
          </a:p>
          <a:p>
            <a:pPr marL="0" indent="0" algn="ctr">
              <a:buNone/>
            </a:pPr>
            <a:r>
              <a:rPr lang="en-US" sz="2000" dirty="0"/>
              <a:t>K. </a:t>
            </a:r>
            <a:r>
              <a:rPr lang="en-US" sz="2000" dirty="0" err="1"/>
              <a:t>Onoue</a:t>
            </a:r>
            <a:r>
              <a:rPr lang="en-US" sz="2000" dirty="0"/>
              <a:t> and T. </a:t>
            </a:r>
            <a:r>
              <a:rPr lang="en-US" sz="2000" dirty="0" err="1"/>
              <a:t>Nishita</a:t>
            </a:r>
            <a:r>
              <a:rPr lang="en-US" sz="2000" dirty="0"/>
              <a:t>.</a:t>
            </a:r>
            <a:br>
              <a:rPr lang="en-US" sz="2000" dirty="0"/>
            </a:br>
            <a:r>
              <a:rPr lang="en-US" sz="2000" dirty="0"/>
              <a:t>Proceedings of the 11th Pacific Conference on </a:t>
            </a:r>
            <a:r>
              <a:rPr lang="fr-FR" sz="2000" dirty="0"/>
              <a:t>Computer </a:t>
            </a:r>
            <a:r>
              <a:rPr lang="fr-FR" sz="2000" dirty="0" err="1"/>
              <a:t>Graphics</a:t>
            </a:r>
            <a:r>
              <a:rPr lang="fr-FR" sz="2000" dirty="0"/>
              <a:t> and Applications, pages 252–259, </a:t>
            </a:r>
            <a:r>
              <a:rPr lang="en-US" sz="2000" dirty="0"/>
              <a:t>2003.</a:t>
            </a:r>
          </a:p>
          <a:p>
            <a:endParaRPr lang="en-US" dirty="0"/>
          </a:p>
        </p:txBody>
      </p:sp>
    </p:spTree>
    <p:extLst>
      <p:ext uri="{BB962C8B-B14F-4D97-AF65-F5344CB8AC3E}">
        <p14:creationId xmlns:p14="http://schemas.microsoft.com/office/powerpoint/2010/main" val="17996483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612" y="1905000"/>
            <a:ext cx="516255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31863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2254"/>
          <a:stretch/>
        </p:blipFill>
        <p:spPr bwMode="auto">
          <a:xfrm>
            <a:off x="25153" y="228600"/>
            <a:ext cx="4477893" cy="619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7649"/>
          <a:stretch/>
        </p:blipFill>
        <p:spPr bwMode="auto">
          <a:xfrm>
            <a:off x="4572000" y="1142999"/>
            <a:ext cx="4477893" cy="454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20215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Based Approach</a:t>
            </a:r>
            <a:endParaRPr lang="en-US" dirty="0"/>
          </a:p>
        </p:txBody>
      </p:sp>
      <p:sp>
        <p:nvSpPr>
          <p:cNvPr id="3" name="Content Placeholder 2"/>
          <p:cNvSpPr>
            <a:spLocks noGrp="1"/>
          </p:cNvSpPr>
          <p:nvPr>
            <p:ph idx="1"/>
          </p:nvPr>
        </p:nvSpPr>
        <p:spPr/>
        <p:txBody>
          <a:bodyPr/>
          <a:lstStyle/>
          <a:p>
            <a:r>
              <a:rPr lang="en-US" dirty="0" smtClean="0"/>
              <a:t>Consider sand granule as simulation unit.</a:t>
            </a:r>
          </a:p>
          <a:p>
            <a:r>
              <a:rPr lang="en-US" dirty="0" smtClean="0"/>
              <a:t>Use </a:t>
            </a:r>
            <a:r>
              <a:rPr lang="en-US" dirty="0" err="1" smtClean="0"/>
              <a:t>newtonian</a:t>
            </a:r>
            <a:r>
              <a:rPr lang="en-US" dirty="0" smtClean="0"/>
              <a:t> laws of motion to compute interaction between granules</a:t>
            </a:r>
          </a:p>
          <a:p>
            <a:r>
              <a:rPr lang="en-US" dirty="0" smtClean="0"/>
              <a:t>Reduce computation of real physical simulation with some simplifying assumptions</a:t>
            </a:r>
          </a:p>
          <a:p>
            <a:r>
              <a:rPr lang="en-US" dirty="0" smtClean="0"/>
              <a:t>Use special boundary conditions to produce visually correct results</a:t>
            </a:r>
            <a:endParaRPr lang="en-US" dirty="0"/>
          </a:p>
        </p:txBody>
      </p:sp>
    </p:spTree>
    <p:extLst>
      <p:ext uri="{BB962C8B-B14F-4D97-AF65-F5344CB8AC3E}">
        <p14:creationId xmlns:p14="http://schemas.microsoft.com/office/powerpoint/2010/main" val="17669424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lgn="ctr">
              <a:buNone/>
            </a:pPr>
            <a:endParaRPr lang="en-US" dirty="0" smtClean="0"/>
          </a:p>
          <a:p>
            <a:pPr marL="0" lvl="0" indent="0" algn="ctr">
              <a:buNone/>
            </a:pPr>
            <a:endParaRPr lang="en-US" dirty="0"/>
          </a:p>
          <a:p>
            <a:pPr marL="0" lvl="0" indent="0" algn="ctr">
              <a:buNone/>
            </a:pPr>
            <a:r>
              <a:rPr lang="en-US" dirty="0" smtClean="0"/>
              <a:t>“</a:t>
            </a:r>
            <a:r>
              <a:rPr lang="en-US" dirty="0"/>
              <a:t>Globular dynamics: A connected particle system for animating viscous fluids.” </a:t>
            </a:r>
            <a:r>
              <a:rPr lang="en-US" dirty="0" smtClean="0"/>
              <a:t/>
            </a:r>
            <a:br>
              <a:rPr lang="en-US" dirty="0" smtClean="0"/>
            </a:br>
            <a:r>
              <a:rPr lang="en-US" sz="2000" dirty="0"/>
              <a:t>Miller, G. and Pearce, A.</a:t>
            </a:r>
            <a:r>
              <a:rPr lang="en-US" sz="2000" dirty="0" smtClean="0"/>
              <a:t/>
            </a:r>
            <a:br>
              <a:rPr lang="en-US" sz="2000" dirty="0" smtClean="0"/>
            </a:br>
            <a:r>
              <a:rPr lang="en-US" sz="2000" dirty="0" smtClean="0"/>
              <a:t>Computers </a:t>
            </a:r>
            <a:r>
              <a:rPr lang="en-US" sz="2000" dirty="0"/>
              <a:t>and Graphics, 13(3):305–309, 1989.</a:t>
            </a:r>
          </a:p>
          <a:p>
            <a:pPr marL="0" indent="0" algn="ctr">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1205513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generic simulation model for any natural object that can be represented as connected set of “blobs” , like lava, mud , slime , oil , salad dressing , </a:t>
            </a:r>
            <a:r>
              <a:rPr lang="en-US" dirty="0" err="1" smtClean="0"/>
              <a:t>meltable</a:t>
            </a:r>
            <a:r>
              <a:rPr lang="en-US" dirty="0" smtClean="0"/>
              <a:t> solids, sand etc.</a:t>
            </a:r>
          </a:p>
          <a:p>
            <a:r>
              <a:rPr lang="en-US" dirty="0" smtClean="0"/>
              <a:t>They refer to the unit element of the connected particle system as a “Globule”, which literally means “sphere like”</a:t>
            </a:r>
          </a:p>
          <a:p>
            <a:r>
              <a:rPr lang="en-US" dirty="0" smtClean="0"/>
              <a:t>The system is built upon parameterized “soft” collision between globules . The parameters and the final rendering method of the globules define what kind of simulation is being done.</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86768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What are the physical properties of sand?</a:t>
            </a:r>
          </a:p>
          <a:p>
            <a:r>
              <a:rPr lang="en-US" dirty="0" smtClean="0"/>
              <a:t>What makes it different than other materials?</a:t>
            </a:r>
          </a:p>
          <a:p>
            <a:r>
              <a:rPr lang="en-US" dirty="0" smtClean="0"/>
              <a:t>What mathematical equation can properly explain physical behavior of sand?</a:t>
            </a:r>
          </a:p>
          <a:p>
            <a:endParaRPr lang="en-US" dirty="0"/>
          </a:p>
          <a:p>
            <a:endParaRPr lang="en-US" dirty="0" smtClean="0"/>
          </a:p>
          <a:p>
            <a:r>
              <a:rPr lang="en-US" dirty="0" smtClean="0"/>
              <a:t>Sand falls into the more general category of granular materials.</a:t>
            </a:r>
          </a:p>
        </p:txBody>
      </p:sp>
      <p:sp>
        <p:nvSpPr>
          <p:cNvPr id="3" name="Title 2"/>
          <p:cNvSpPr>
            <a:spLocks noGrp="1"/>
          </p:cNvSpPr>
          <p:nvPr>
            <p:ph type="title"/>
          </p:nvPr>
        </p:nvSpPr>
        <p:spPr/>
        <p:txBody>
          <a:bodyPr/>
          <a:lstStyle/>
          <a:p>
            <a:r>
              <a:rPr lang="en-US" dirty="0" smtClean="0"/>
              <a:t>Physics of Sand</a:t>
            </a:r>
            <a:endParaRPr lang="en-US" dirty="0"/>
          </a:p>
        </p:txBody>
      </p:sp>
    </p:spTree>
    <p:extLst>
      <p:ext uri="{BB962C8B-B14F-4D97-AF65-F5344CB8AC3E}">
        <p14:creationId xmlns:p14="http://schemas.microsoft.com/office/powerpoint/2010/main" val="24967197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Globule to globule forces</a:t>
            </a:r>
          </a:p>
          <a:p>
            <a:pPr lvl="1"/>
            <a:r>
              <a:rPr lang="en-US" dirty="0" smtClean="0"/>
              <a:t>The positional change in the globule over the time step (t) is calculated by double integration of sum of forces acting on the particle:</a:t>
            </a:r>
            <a:endParaRPr lang="en-US" dirty="0"/>
          </a:p>
        </p:txBody>
      </p:sp>
      <p:sp>
        <p:nvSpPr>
          <p:cNvPr id="3" name="Title 2"/>
          <p:cNvSpPr>
            <a:spLocks noGrp="1"/>
          </p:cNvSpPr>
          <p:nvPr>
            <p:ph type="title"/>
          </p:nvPr>
        </p:nvSpPr>
        <p:spPr/>
        <p:txBody>
          <a:bodyPr/>
          <a:lstStyle/>
          <a:p>
            <a:endParaRPr lang="en-US"/>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048000"/>
            <a:ext cx="5562600" cy="3512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125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marL="0" indent="0">
                  <a:buNone/>
                </a:pPr>
                <a14:m>
                  <m:oMath xmlns:m="http://schemas.openxmlformats.org/officeDocument/2006/math">
                    <m:sSub>
                      <m:sSubPr>
                        <m:ctrlPr>
                          <a:rPr lang="en-US" b="0" i="1" smtClean="0">
                            <a:latin typeface="Cambria Math"/>
                          </a:rPr>
                        </m:ctrlPr>
                      </m:sSubPr>
                      <m:e>
                        <m:r>
                          <a:rPr lang="en-US" b="0" i="1" smtClean="0">
                            <a:latin typeface="Cambria Math"/>
                          </a:rPr>
                          <m:t>𝑏</m:t>
                        </m:r>
                      </m:e>
                      <m:sub>
                        <m:r>
                          <a:rPr lang="en-US" b="0" i="1" smtClean="0">
                            <a:latin typeface="Cambria Math"/>
                          </a:rPr>
                          <m:t>2</m:t>
                        </m:r>
                      </m:sub>
                    </m:sSub>
                  </m:oMath>
                </a14:m>
                <a:r>
                  <a:rPr lang="en-US" dirty="0" smtClean="0"/>
                  <a:t>is related to </a:t>
                </a:r>
                <a14:m>
                  <m:oMath xmlns:m="http://schemas.openxmlformats.org/officeDocument/2006/math">
                    <m:sSub>
                      <m:sSubPr>
                        <m:ctrlPr>
                          <a:rPr lang="en-US" b="0" i="1" smtClean="0">
                            <a:latin typeface="Cambria Math"/>
                          </a:rPr>
                        </m:ctrlPr>
                      </m:sSubPr>
                      <m:e>
                        <m:r>
                          <a:rPr lang="en-US" b="0" i="1" smtClean="0">
                            <a:latin typeface="Cambria Math"/>
                          </a:rPr>
                          <m:t>𝑏</m:t>
                        </m:r>
                      </m:e>
                      <m:sub>
                        <m:r>
                          <a:rPr lang="en-US" b="0" i="1" smtClean="0">
                            <a:latin typeface="Cambria Math"/>
                          </a:rPr>
                          <m:t>1</m:t>
                        </m:r>
                      </m:sub>
                    </m:sSub>
                    <m:r>
                      <a:rPr lang="en-US" b="0" i="1" smtClean="0">
                        <a:latin typeface="Cambria Math"/>
                      </a:rPr>
                      <m:t> </m:t>
                    </m:r>
                  </m:oMath>
                </a14:m>
                <a:r>
                  <a:rPr lang="en-US" dirty="0" smtClean="0"/>
                  <a:t>by </a:t>
                </a:r>
                <a14:m>
                  <m:oMath xmlns:m="http://schemas.openxmlformats.org/officeDocument/2006/math">
                    <m:sSub>
                      <m:sSubPr>
                        <m:ctrlPr>
                          <a:rPr lang="en-US" b="0" i="1" smtClean="0">
                            <a:latin typeface="Cambria Math"/>
                          </a:rPr>
                        </m:ctrlPr>
                      </m:sSubPr>
                      <m:e>
                        <m:r>
                          <a:rPr lang="en-US" b="0" i="1" smtClean="0">
                            <a:latin typeface="Cambria Math"/>
                          </a:rPr>
                          <m:t>𝑏</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𝑏</m:t>
                        </m:r>
                      </m:e>
                      <m:sub>
                        <m:r>
                          <a:rPr lang="en-US" b="0" i="1" smtClean="0">
                            <a:latin typeface="Cambria Math"/>
                          </a:rPr>
                          <m:t>1</m:t>
                        </m:r>
                      </m:sub>
                    </m:sSub>
                    <m:sSubSup>
                      <m:sSubSupPr>
                        <m:ctrlPr>
                          <a:rPr lang="en-US" b="0" i="1" smtClean="0">
                            <a:latin typeface="Cambria Math"/>
                          </a:rPr>
                        </m:ctrlPr>
                      </m:sSubSupPr>
                      <m:e>
                        <m:r>
                          <a:rPr lang="en-US" b="0" i="1" smtClean="0">
                            <a:latin typeface="Cambria Math"/>
                          </a:rPr>
                          <m:t>𝑟</m:t>
                        </m:r>
                      </m:e>
                      <m:sub>
                        <m:r>
                          <a:rPr lang="en-US" b="0" i="1" smtClean="0">
                            <a:latin typeface="Cambria Math"/>
                          </a:rPr>
                          <m:t>0</m:t>
                        </m:r>
                      </m:sub>
                      <m:sup>
                        <m:r>
                          <a:rPr lang="en-US" b="0" i="1" smtClean="0">
                            <a:latin typeface="Cambria Math"/>
                          </a:rPr>
                          <m:t>𝑛</m:t>
                        </m:r>
                        <m:r>
                          <a:rPr lang="en-US" b="0" i="1" smtClean="0">
                            <a:latin typeface="Cambria Math"/>
                          </a:rPr>
                          <m:t>−</m:t>
                        </m:r>
                        <m:r>
                          <a:rPr lang="en-US" b="0" i="1" smtClean="0">
                            <a:latin typeface="Cambria Math"/>
                          </a:rPr>
                          <m:t>𝑚</m:t>
                        </m:r>
                      </m:sup>
                    </m:sSubSup>
                  </m:oMath>
                </a14:m>
                <a:endParaRPr lang="en-US" b="0" dirty="0" smtClean="0"/>
              </a:p>
              <a:p>
                <a:pPr marL="0" indent="0">
                  <a:buNone/>
                </a:pPr>
                <a:r>
                  <a:rPr lang="en-US" dirty="0" smtClean="0"/>
                  <a:t>Where,  </a:t>
                </a:r>
                <a14:m>
                  <m:oMath xmlns:m="http://schemas.openxmlformats.org/officeDocument/2006/math">
                    <m:sSub>
                      <m:sSubPr>
                        <m:ctrlPr>
                          <a:rPr lang="en-US" b="0" i="1" smtClean="0">
                            <a:latin typeface="Cambria Math"/>
                          </a:rPr>
                        </m:ctrlPr>
                      </m:sSubPr>
                      <m:e>
                        <m:r>
                          <a:rPr lang="en-US" b="0" i="1" smtClean="0">
                            <a:latin typeface="Cambria Math"/>
                          </a:rPr>
                          <m:t>𝑟</m:t>
                        </m:r>
                      </m:e>
                      <m:sub>
                        <m:r>
                          <a:rPr lang="en-US" b="0" i="1" smtClean="0">
                            <a:latin typeface="Cambria Math"/>
                          </a:rPr>
                          <m:t>0</m:t>
                        </m:r>
                      </m:sub>
                    </m:sSub>
                  </m:oMath>
                </a14:m>
                <a:r>
                  <a:rPr lang="en-US" dirty="0" smtClean="0"/>
                  <a:t> is the inter globule spacing for which attraction and repulsion terms cancel exactly. </a:t>
                </a:r>
              </a:p>
              <a:p>
                <a:pPr marL="0" indent="0">
                  <a:buNone/>
                </a:pPr>
                <a:endParaRPr lang="en-US" dirty="0"/>
              </a:p>
              <a:p>
                <a:pPr marL="0" indent="0">
                  <a:buNone/>
                </a:pPr>
                <a:r>
                  <a:rPr lang="en-US" dirty="0"/>
                  <a:t>The two scaling factors, </a:t>
                </a:r>
                <a14:m>
                  <m:oMath xmlns:m="http://schemas.openxmlformats.org/officeDocument/2006/math">
                    <m:sSub>
                      <m:sSubPr>
                        <m:ctrlPr>
                          <a:rPr lang="en-US" b="0" i="1" dirty="0" smtClean="0">
                            <a:latin typeface="Cambria Math"/>
                          </a:rPr>
                        </m:ctrlPr>
                      </m:sSubPr>
                      <m:e>
                        <m:r>
                          <a:rPr lang="en-US" i="1" dirty="0" smtClean="0">
                            <a:latin typeface="Cambria Math"/>
                          </a:rPr>
                          <m:t>𝑠</m:t>
                        </m:r>
                      </m:e>
                      <m:sub>
                        <m:r>
                          <a:rPr lang="en-US" i="1" dirty="0" smtClean="0">
                            <a:latin typeface="Cambria Math"/>
                          </a:rPr>
                          <m:t>𝑟</m:t>
                        </m:r>
                      </m:sub>
                    </m:sSub>
                  </m:oMath>
                </a14:m>
                <a:r>
                  <a:rPr lang="en-US" i="1" dirty="0"/>
                  <a:t> </a:t>
                </a:r>
                <a:r>
                  <a:rPr lang="en-US" dirty="0"/>
                  <a:t>(repulsion/attraction) and </a:t>
                </a:r>
                <a14:m>
                  <m:oMath xmlns:m="http://schemas.openxmlformats.org/officeDocument/2006/math">
                    <m:sSub>
                      <m:sSubPr>
                        <m:ctrlPr>
                          <a:rPr lang="en-US" b="0" i="1" dirty="0" smtClean="0">
                            <a:latin typeface="Cambria Math"/>
                          </a:rPr>
                        </m:ctrlPr>
                      </m:sSubPr>
                      <m:e>
                        <m:r>
                          <a:rPr lang="en-US" i="1" dirty="0" smtClean="0">
                            <a:latin typeface="Cambria Math"/>
                          </a:rPr>
                          <m:t>𝑠</m:t>
                        </m:r>
                      </m:e>
                      <m:sub>
                        <m:r>
                          <a:rPr lang="en-US" i="1" dirty="0" smtClean="0">
                            <a:latin typeface="Cambria Math"/>
                          </a:rPr>
                          <m:t>𝑑</m:t>
                        </m:r>
                      </m:sub>
                    </m:sSub>
                  </m:oMath>
                </a14:m>
                <a:r>
                  <a:rPr lang="en-US" i="1" dirty="0"/>
                  <a:t> </a:t>
                </a:r>
                <a:r>
                  <a:rPr lang="en-US" dirty="0"/>
                  <a:t>(drag</a:t>
                </a:r>
                <a:r>
                  <a:rPr lang="en-US" dirty="0" smtClean="0"/>
                  <a:t>), attenuate </a:t>
                </a:r>
                <a:r>
                  <a:rPr lang="en-US" dirty="0"/>
                  <a:t>the inter-globule force based on distance.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l="-1260" t="-913"/>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1165003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indent="0">
                  <a:buNone/>
                </a:pPr>
                <a:r>
                  <a:rPr lang="en-US" dirty="0" smtClean="0"/>
                  <a:t>They are given by,</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14:m>
                  <m:oMath xmlns:m="http://schemas.openxmlformats.org/officeDocument/2006/math">
                    <m:sSub>
                      <m:sSubPr>
                        <m:ctrlPr>
                          <a:rPr lang="en-US" b="0" i="1" smtClean="0">
                            <a:latin typeface="Cambria Math"/>
                          </a:rPr>
                        </m:ctrlPr>
                      </m:sSubPr>
                      <m:e>
                        <m:r>
                          <a:rPr lang="en-US" b="0" i="1" smtClean="0">
                            <a:latin typeface="Cambria Math"/>
                          </a:rPr>
                          <m:t>𝑐</m:t>
                        </m:r>
                      </m:e>
                      <m:sub>
                        <m:r>
                          <a:rPr lang="en-US" b="0" i="1" smtClean="0">
                            <a:latin typeface="Cambria Math"/>
                          </a:rPr>
                          <m:t>𝑟</m:t>
                        </m:r>
                      </m:sub>
                    </m:sSub>
                  </m:oMath>
                </a14:m>
                <a:r>
                  <a:rPr lang="en-US" dirty="0" smtClean="0"/>
                  <a:t> and </a:t>
                </a:r>
                <a14:m>
                  <m:oMath xmlns:m="http://schemas.openxmlformats.org/officeDocument/2006/math">
                    <m:sSub>
                      <m:sSubPr>
                        <m:ctrlPr>
                          <a:rPr lang="en-US" b="0" i="1" smtClean="0">
                            <a:latin typeface="Cambria Math"/>
                          </a:rPr>
                        </m:ctrlPr>
                      </m:sSubPr>
                      <m:e>
                        <m:r>
                          <a:rPr lang="en-US" b="0" i="1" smtClean="0">
                            <a:latin typeface="Cambria Math"/>
                          </a:rPr>
                          <m:t>𝑐</m:t>
                        </m:r>
                      </m:e>
                      <m:sub>
                        <m:r>
                          <a:rPr lang="en-US" b="0" i="1" smtClean="0">
                            <a:latin typeface="Cambria Math"/>
                          </a:rPr>
                          <m:t>𝑑</m:t>
                        </m:r>
                      </m:sub>
                    </m:sSub>
                  </m:oMath>
                </a14:m>
                <a:r>
                  <a:rPr lang="en-US" dirty="0" smtClean="0"/>
                  <a:t> controls the type of material modeled.</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l="-1260" t="-10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2133600"/>
            <a:ext cx="68865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1680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powder like motion the damping and radial forces are equally attenuated so that damping only occurs when the globules are under compression,</a:t>
            </a:r>
            <a:endParaRPr lang="en-US" dirty="0"/>
          </a:p>
        </p:txBody>
      </p:sp>
      <p:sp>
        <p:nvSpPr>
          <p:cNvPr id="3" name="Title 2"/>
          <p:cNvSpPr>
            <a:spLocks noGrp="1"/>
          </p:cNvSpPr>
          <p:nvPr>
            <p:ph type="title"/>
          </p:nvPr>
        </p:nvSpPr>
        <p:spPr/>
        <p:txBody>
          <a:bodyPr/>
          <a:lstStyle/>
          <a:p>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898" y="2957512"/>
            <a:ext cx="14287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112" y="4584953"/>
            <a:ext cx="6314321" cy="413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900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613" y="852055"/>
            <a:ext cx="620077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95672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81038"/>
            <a:ext cx="56388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98659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323179"/>
            <a:ext cx="4191000" cy="323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323179"/>
            <a:ext cx="4411990" cy="323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65220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lgn="ctr">
              <a:buNone/>
            </a:pPr>
            <a:endParaRPr lang="en-US" dirty="0" smtClean="0"/>
          </a:p>
          <a:p>
            <a:pPr marL="0" lvl="0" indent="0" algn="ctr">
              <a:buNone/>
            </a:pPr>
            <a:endParaRPr lang="en-US" dirty="0"/>
          </a:p>
          <a:p>
            <a:pPr marL="0" lvl="0" indent="0" algn="ctr">
              <a:buNone/>
            </a:pPr>
            <a:endParaRPr lang="en-US" dirty="0" smtClean="0"/>
          </a:p>
          <a:p>
            <a:pPr marL="0" lvl="0" indent="0" algn="ctr">
              <a:buNone/>
            </a:pPr>
            <a:r>
              <a:rPr lang="en-US" dirty="0" smtClean="0"/>
              <a:t>“</a:t>
            </a:r>
            <a:r>
              <a:rPr lang="en-US" dirty="0"/>
              <a:t>Particle-based simulation of granular material.” </a:t>
            </a:r>
            <a:r>
              <a:rPr lang="en-US" dirty="0" smtClean="0"/>
              <a:t/>
            </a:r>
            <a:br>
              <a:rPr lang="en-US" dirty="0" smtClean="0"/>
            </a:br>
            <a:r>
              <a:rPr lang="en-US" sz="1800" dirty="0"/>
              <a:t>N. Bell, Y. Yu, and P. J. </a:t>
            </a:r>
            <a:r>
              <a:rPr lang="en-US" sz="1800" dirty="0" err="1"/>
              <a:t>Mucha</a:t>
            </a:r>
            <a:r>
              <a:rPr lang="en-US" sz="1800" dirty="0"/>
              <a:t>.</a:t>
            </a:r>
            <a:endParaRPr lang="en-US" sz="1800" dirty="0" smtClean="0"/>
          </a:p>
          <a:p>
            <a:pPr marL="0" lvl="0" indent="0" algn="ctr">
              <a:buNone/>
            </a:pPr>
            <a:r>
              <a:rPr lang="en-US" sz="1800" dirty="0" smtClean="0"/>
              <a:t>ACM </a:t>
            </a:r>
            <a:r>
              <a:rPr lang="en-US" sz="1800" dirty="0"/>
              <a:t>SIGGRAPH/</a:t>
            </a:r>
            <a:r>
              <a:rPr lang="en-US" sz="1800" dirty="0" err="1"/>
              <a:t>Eurographics</a:t>
            </a:r>
            <a:r>
              <a:rPr lang="en-US" sz="1800" dirty="0"/>
              <a:t> Symposium on Computer Animation, 2005.</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193331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Use the similar physical behavior like previous paper, but now truly compute motion and interaction for each individual sand granule.</a:t>
            </a:r>
          </a:p>
          <a:p>
            <a:r>
              <a:rPr lang="en-US" dirty="0" smtClean="0"/>
              <a:t>This allows faithful reproduction of wide range of both static and dynamic sand behavior without special case considerations.</a:t>
            </a:r>
          </a:p>
          <a:p>
            <a:r>
              <a:rPr lang="en-US" dirty="0" smtClean="0"/>
              <a:t>Allows rendering of granules directly without help of </a:t>
            </a:r>
            <a:r>
              <a:rPr lang="en-US" dirty="0" err="1" smtClean="0"/>
              <a:t>iso</a:t>
            </a:r>
            <a:r>
              <a:rPr lang="en-US" dirty="0" smtClean="0"/>
              <a:t>-surface reconstruction.</a:t>
            </a:r>
          </a:p>
          <a:p>
            <a:r>
              <a:rPr lang="en-US" dirty="0" smtClean="0"/>
              <a:t>Can model sparse granule areas.</a:t>
            </a:r>
          </a:p>
          <a:p>
            <a:r>
              <a:rPr lang="en-US" dirty="0" smtClean="0"/>
              <a:t>Can model interaction with rigid bodies seamlessly by modeling the rigid body as a collection of granules on the surface.</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671719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Two approaches for computing motion:</a:t>
            </a:r>
          </a:p>
          <a:p>
            <a:pPr lvl="1"/>
            <a:r>
              <a:rPr lang="en-US" dirty="0" smtClean="0"/>
              <a:t>Event Driven (ED) or “Hard Sphere” method:</a:t>
            </a:r>
            <a:br>
              <a:rPr lang="en-US" dirty="0" smtClean="0"/>
            </a:br>
            <a:r>
              <a:rPr lang="en-US" dirty="0" smtClean="0"/>
              <a:t>Based on the calculation of changes from distinct collisions between particles. </a:t>
            </a:r>
            <a:br>
              <a:rPr lang="en-US" dirty="0" smtClean="0"/>
            </a:br>
            <a:r>
              <a:rPr lang="en-US" dirty="0" smtClean="0"/>
              <a:t>Not suitable for dense granular structures with persistent contacts like sand.</a:t>
            </a:r>
          </a:p>
          <a:p>
            <a:pPr lvl="1"/>
            <a:r>
              <a:rPr lang="en-US" dirty="0" smtClean="0"/>
              <a:t>Molecular Dynamics (MD) or “Soft Sphere” method:</a:t>
            </a:r>
            <a:br>
              <a:rPr lang="en-US" dirty="0" smtClean="0"/>
            </a:br>
            <a:r>
              <a:rPr lang="en-US" dirty="0" smtClean="0"/>
              <a:t>Allows overlap between spheres and repulsion force is a function of the overlap.</a:t>
            </a:r>
          </a:p>
          <a:p>
            <a:pPr lvl="1"/>
            <a:endParaRPr lang="en-US" dirty="0"/>
          </a:p>
          <a:p>
            <a:pPr marL="411480" lvl="1" indent="0">
              <a:buNone/>
            </a:pPr>
            <a:r>
              <a:rPr lang="en-US" dirty="0" smtClean="0"/>
              <a:t>They prefer MD method in the paper.</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841099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a:t>
            </a:r>
            <a:r>
              <a:rPr lang="en-US" dirty="0"/>
              <a:t>Granular solids, liquids, and </a:t>
            </a:r>
            <a:r>
              <a:rPr lang="en-US" dirty="0" smtClean="0"/>
              <a:t>gases”</a:t>
            </a:r>
            <a:br>
              <a:rPr lang="en-US" dirty="0" smtClean="0"/>
            </a:br>
            <a:r>
              <a:rPr lang="de-DE" sz="1400" dirty="0"/>
              <a:t>Heinrich M. </a:t>
            </a:r>
            <a:r>
              <a:rPr lang="de-DE" sz="1400" dirty="0" smtClean="0"/>
              <a:t>Jaeger,  Sidney </a:t>
            </a:r>
            <a:r>
              <a:rPr lang="de-DE" sz="1400" dirty="0"/>
              <a:t>R. </a:t>
            </a:r>
            <a:r>
              <a:rPr lang="de-DE" sz="1400" dirty="0" smtClean="0"/>
              <a:t>Nagel , </a:t>
            </a:r>
            <a:r>
              <a:rPr lang="en-US" sz="1400" dirty="0"/>
              <a:t>Robert P. </a:t>
            </a:r>
            <a:r>
              <a:rPr lang="en-US" sz="1400" dirty="0" err="1" smtClean="0"/>
              <a:t>Behringer</a:t>
            </a:r>
            <a:r>
              <a:rPr lang="en-US" sz="1400" dirty="0" smtClean="0"/>
              <a:t/>
            </a:r>
            <a:br>
              <a:rPr lang="en-US" sz="1400" dirty="0" smtClean="0"/>
            </a:br>
            <a:r>
              <a:rPr lang="en-US" sz="1400" dirty="0" smtClean="0"/>
              <a:t/>
            </a:r>
            <a:br>
              <a:rPr lang="en-US" sz="1400" dirty="0" smtClean="0"/>
            </a:br>
            <a:r>
              <a:rPr lang="en-US" sz="1400" dirty="0"/>
              <a:t>Reviews of Modern Physics, Vol. 68, No. 4, October 1996</a:t>
            </a:r>
            <a:r>
              <a:rPr lang="en-US" sz="1400" dirty="0" smtClean="0"/>
              <a:t/>
            </a:r>
            <a:br>
              <a:rPr lang="en-US" sz="1400" dirty="0" smtClean="0"/>
            </a:br>
            <a:endParaRPr lang="en-US" dirty="0"/>
          </a:p>
        </p:txBody>
      </p:sp>
      <p:sp>
        <p:nvSpPr>
          <p:cNvPr id="3" name="Title 2"/>
          <p:cNvSpPr>
            <a:spLocks noGrp="1"/>
          </p:cNvSpPr>
          <p:nvPr>
            <p:ph type="title"/>
          </p:nvPr>
        </p:nvSpPr>
        <p:spPr/>
        <p:txBody>
          <a:bodyPr/>
          <a:lstStyle/>
          <a:p>
            <a:r>
              <a:rPr lang="en-US" dirty="0"/>
              <a:t>Physics of Sand</a:t>
            </a:r>
          </a:p>
        </p:txBody>
      </p:sp>
    </p:spTree>
    <p:extLst>
      <p:ext uri="{BB962C8B-B14F-4D97-AF65-F5344CB8AC3E}">
        <p14:creationId xmlns:p14="http://schemas.microsoft.com/office/powerpoint/2010/main" val="21126605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032" y="228600"/>
            <a:ext cx="5610225"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641" y="5105400"/>
            <a:ext cx="50673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838200" y="4191000"/>
                <a:ext cx="7315200" cy="369332"/>
              </a:xfrm>
              <a:prstGeom prst="rect">
                <a:avLst/>
              </a:prstGeom>
              <a:noFill/>
            </p:spPr>
            <p:txBody>
              <a:bodyPr wrap="square" rtlCol="0">
                <a:spAutoFit/>
              </a:bodyPr>
              <a:lstStyle/>
              <a:p>
                <a:r>
                  <a:rPr lang="en-US" dirty="0" smtClean="0"/>
                  <a:t>They define overlap </a:t>
                </a:r>
                <a14:m>
                  <m:oMath xmlns:m="http://schemas.openxmlformats.org/officeDocument/2006/math">
                    <m:r>
                      <a:rPr lang="en-US" b="0" i="1" smtClean="0">
                        <a:latin typeface="Cambria Math"/>
                      </a:rPr>
                      <m:t>𝜉</m:t>
                    </m:r>
                  </m:oMath>
                </a14:m>
                <a:r>
                  <a:rPr lang="en-US" dirty="0" smtClean="0"/>
                  <a:t> as follows,</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38200" y="4191000"/>
                <a:ext cx="7315200" cy="369332"/>
              </a:xfrm>
              <a:prstGeom prst="rect">
                <a:avLst/>
              </a:prstGeom>
              <a:blipFill rotWithShape="1">
                <a:blip r:embed="rId4"/>
                <a:stretch>
                  <a:fillRect l="-750"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0934770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843" y="1981200"/>
            <a:ext cx="614362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1777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Normal Forces :</a:t>
            </a:r>
          </a:p>
          <a:p>
            <a:endParaRPr lang="en-US" dirty="0"/>
          </a:p>
          <a:p>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456" y="2295525"/>
            <a:ext cx="534352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886200"/>
            <a:ext cx="58578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1600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This can only slow the movement in the tangent direction , not stop or reverse it to produce stability to form sand piles.</a:t>
            </a:r>
            <a:endParaRPr lang="en-US" dirty="0"/>
          </a:p>
        </p:txBody>
      </p:sp>
      <p:sp>
        <p:nvSpPr>
          <p:cNvPr id="3" name="Title 2"/>
          <p:cNvSpPr>
            <a:spLocks noGrp="1"/>
          </p:cNvSpPr>
          <p:nvPr>
            <p:ph type="title"/>
          </p:nvPr>
        </p:nvSpPr>
        <p:spPr/>
        <p:txBody>
          <a:bodyPr/>
          <a:lstStyle/>
          <a:p>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038350"/>
            <a:ext cx="58102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3126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Introducing further correction to tangential force computation to introduce static coulomb friction complicates simulation even more and make it harder to converge.</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886038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avoid such numerical difficulty, they propose a clever geometric solution,</a:t>
            </a:r>
            <a:br>
              <a:rPr lang="en-US" dirty="0" smtClean="0"/>
            </a:br>
            <a:r>
              <a:rPr lang="en-US" dirty="0" smtClean="0"/>
              <a:t/>
            </a:r>
            <a:br>
              <a:rPr lang="en-US" dirty="0" smtClean="0"/>
            </a:br>
            <a:r>
              <a:rPr lang="en-US" dirty="0" smtClean="0"/>
              <a:t>Represent a sand granule not as a sphere,  rather approximated rough shape that stabilizes into static state only using normal force computation.</a:t>
            </a:r>
          </a:p>
          <a:p>
            <a:endParaRPr lang="en-US" dirty="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2239502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582930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48286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t>The running time of the algorithm is heavily dominated by computation of collision which in naïve case is </a:t>
                </a:r>
                <a14:m>
                  <m:oMath xmlns:m="http://schemas.openxmlformats.org/officeDocument/2006/math">
                    <m:r>
                      <a:rPr lang="en-US" b="0" i="1" smtClean="0">
                        <a:latin typeface="Cambria Math"/>
                      </a:rPr>
                      <m:t>𝑂</m:t>
                    </m:r>
                    <m:d>
                      <m:dPr>
                        <m:ctrlPr>
                          <a:rPr lang="en-US" b="0" i="1" smtClean="0">
                            <a:latin typeface="Cambria Math"/>
                          </a:rPr>
                        </m:ctrlPr>
                      </m:dPr>
                      <m:e>
                        <m:sSup>
                          <m:sSupPr>
                            <m:ctrlPr>
                              <a:rPr lang="en-US" b="0" i="1" smtClean="0">
                                <a:latin typeface="Cambria Math"/>
                              </a:rPr>
                            </m:ctrlPr>
                          </m:sSupPr>
                          <m:e>
                            <m:r>
                              <a:rPr lang="en-US" b="0" i="1" smtClean="0">
                                <a:latin typeface="Cambria Math"/>
                              </a:rPr>
                              <m:t>𝑛</m:t>
                            </m:r>
                          </m:e>
                          <m:sup>
                            <m:r>
                              <a:rPr lang="en-US" b="0" i="1" smtClean="0">
                                <a:latin typeface="Cambria Math"/>
                              </a:rPr>
                              <m:t>2</m:t>
                            </m:r>
                          </m:sup>
                        </m:sSup>
                      </m:e>
                    </m:d>
                  </m:oMath>
                </a14:m>
                <a:endParaRPr lang="en-US" b="0" dirty="0" smtClean="0"/>
              </a:p>
              <a:p>
                <a:endParaRPr lang="en-US" dirty="0" smtClean="0"/>
              </a:p>
              <a:p>
                <a:r>
                  <a:rPr lang="en-US" dirty="0" smtClean="0"/>
                  <a:t>They propose a solution to this problem by producing a hash based lookup structure that reduces the search of possible colliding particle only to neighboring regions. This brings the algorithm to </a:t>
                </a:r>
                <a14:m>
                  <m:oMath xmlns:m="http://schemas.openxmlformats.org/officeDocument/2006/math">
                    <m:r>
                      <a:rPr lang="en-US" b="0" i="1" smtClean="0">
                        <a:latin typeface="Cambria Math"/>
                      </a:rPr>
                      <m:t>𝑂</m:t>
                    </m:r>
                    <m:d>
                      <m:dPr>
                        <m:ctrlPr>
                          <a:rPr lang="en-US" b="0" i="1" smtClean="0">
                            <a:latin typeface="Cambria Math"/>
                          </a:rPr>
                        </m:ctrlPr>
                      </m:dPr>
                      <m:e>
                        <m:r>
                          <a:rPr lang="en-US" b="0" i="1" smtClean="0">
                            <a:latin typeface="Cambria Math"/>
                          </a:rPr>
                          <m:t>𝑛</m:t>
                        </m:r>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l="-1102" t="-1043" r="-157"/>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964820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1447800"/>
            <a:ext cx="4848225" cy="5124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6963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lgn="ctr">
              <a:buNone/>
            </a:pPr>
            <a:endParaRPr lang="en-US" dirty="0" smtClean="0"/>
          </a:p>
          <a:p>
            <a:pPr marL="0" lvl="0" indent="0" algn="ctr">
              <a:buNone/>
            </a:pPr>
            <a:endParaRPr lang="en-US" dirty="0"/>
          </a:p>
          <a:p>
            <a:pPr marL="0" lvl="0" indent="0" algn="ctr">
              <a:buNone/>
            </a:pPr>
            <a:r>
              <a:rPr lang="en-US" dirty="0" smtClean="0"/>
              <a:t>“</a:t>
            </a:r>
            <a:r>
              <a:rPr lang="en-US" dirty="0"/>
              <a:t>Real-time animation of sand-water interaction”</a:t>
            </a:r>
            <a:r>
              <a:rPr lang="en-US" dirty="0" smtClean="0"/>
              <a:t/>
            </a:r>
            <a:br>
              <a:rPr lang="en-US" dirty="0" smtClean="0"/>
            </a:br>
            <a:r>
              <a:rPr lang="en-US" sz="2000" dirty="0" err="1" smtClean="0"/>
              <a:t>Rungjiratananon</a:t>
            </a:r>
            <a:r>
              <a:rPr lang="en-US" sz="2000" dirty="0"/>
              <a:t>, W., </a:t>
            </a:r>
            <a:r>
              <a:rPr lang="en-US" sz="2000" dirty="0" err="1"/>
              <a:t>Szego</a:t>
            </a:r>
            <a:r>
              <a:rPr lang="en-US" sz="2000" dirty="0"/>
              <a:t>, Z., </a:t>
            </a:r>
            <a:r>
              <a:rPr lang="en-US" sz="2000" dirty="0" err="1"/>
              <a:t>Kanamori</a:t>
            </a:r>
            <a:r>
              <a:rPr lang="en-US" sz="2000" dirty="0"/>
              <a:t>, Y., and </a:t>
            </a:r>
            <a:r>
              <a:rPr lang="en-US" sz="2000" dirty="0" err="1"/>
              <a:t>Nishita</a:t>
            </a:r>
            <a:r>
              <a:rPr lang="en-US" sz="2000" dirty="0"/>
              <a:t>, T</a:t>
            </a:r>
            <a:r>
              <a:rPr lang="en-US" sz="2000" dirty="0" smtClean="0"/>
              <a:t>.</a:t>
            </a:r>
            <a:br>
              <a:rPr lang="en-US" sz="2000" dirty="0" smtClean="0"/>
            </a:br>
            <a:r>
              <a:rPr lang="en-US" sz="2000" dirty="0" smtClean="0"/>
              <a:t>Computer </a:t>
            </a:r>
            <a:r>
              <a:rPr lang="en-US" sz="2000" dirty="0"/>
              <a:t>Graphics Forum (Pacific Graphics 2008), volume 27, pages 1887–1893. 2008.</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565948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They </a:t>
            </a:r>
            <a:r>
              <a:rPr lang="en-US" dirty="0"/>
              <a:t>are large </a:t>
            </a:r>
            <a:r>
              <a:rPr lang="en-US" dirty="0" smtClean="0"/>
              <a:t>conglomerations of </a:t>
            </a:r>
            <a:r>
              <a:rPr lang="en-US" dirty="0"/>
              <a:t>discrete macroscopic </a:t>
            </a:r>
            <a:r>
              <a:rPr lang="en-US" dirty="0" smtClean="0"/>
              <a:t>particles.</a:t>
            </a:r>
          </a:p>
          <a:p>
            <a:r>
              <a:rPr lang="en-US" dirty="0"/>
              <a:t>If </a:t>
            </a:r>
            <a:r>
              <a:rPr lang="en-US" dirty="0" smtClean="0"/>
              <a:t>they are non-cohesive</a:t>
            </a:r>
            <a:r>
              <a:rPr lang="en-US" dirty="0"/>
              <a:t>, then the forces between them are </a:t>
            </a:r>
            <a:r>
              <a:rPr lang="en-US" dirty="0" smtClean="0"/>
              <a:t>only repulsive </a:t>
            </a:r>
            <a:r>
              <a:rPr lang="en-US" dirty="0"/>
              <a:t>so that the shape of the material is </a:t>
            </a:r>
            <a:r>
              <a:rPr lang="en-US" dirty="0" smtClean="0"/>
              <a:t>determined by </a:t>
            </a:r>
            <a:r>
              <a:rPr lang="en-US" dirty="0"/>
              <a:t>external boundaries and </a:t>
            </a:r>
            <a:r>
              <a:rPr lang="en-US" dirty="0" smtClean="0"/>
              <a:t>gravity.</a:t>
            </a:r>
          </a:p>
          <a:p>
            <a:r>
              <a:rPr lang="en-US" dirty="0"/>
              <a:t>If the grains are </a:t>
            </a:r>
            <a:r>
              <a:rPr lang="en-US" dirty="0" smtClean="0"/>
              <a:t>dry, any </a:t>
            </a:r>
            <a:r>
              <a:rPr lang="en-US" dirty="0"/>
              <a:t>interstitial fluid, such as air, can often be </a:t>
            </a:r>
            <a:r>
              <a:rPr lang="en-US" dirty="0" smtClean="0"/>
              <a:t>neglected in </a:t>
            </a:r>
            <a:r>
              <a:rPr lang="en-US" dirty="0"/>
              <a:t>determining many, but not all, of the flow and </a:t>
            </a:r>
            <a:r>
              <a:rPr lang="en-US" dirty="0" smtClean="0"/>
              <a:t>static properties </a:t>
            </a:r>
            <a:r>
              <a:rPr lang="en-US" dirty="0"/>
              <a:t>of the system.</a:t>
            </a:r>
          </a:p>
        </p:txBody>
      </p:sp>
      <p:sp>
        <p:nvSpPr>
          <p:cNvPr id="3" name="Title 2"/>
          <p:cNvSpPr>
            <a:spLocks noGrp="1"/>
          </p:cNvSpPr>
          <p:nvPr>
            <p:ph type="title"/>
          </p:nvPr>
        </p:nvSpPr>
        <p:spPr/>
        <p:txBody>
          <a:bodyPr/>
          <a:lstStyle/>
          <a:p>
            <a:r>
              <a:rPr lang="en-US" dirty="0" smtClean="0"/>
              <a:t>Physics of Sand</a:t>
            </a:r>
            <a:endParaRPr lang="en-US" dirty="0"/>
          </a:p>
        </p:txBody>
      </p:sp>
    </p:spTree>
    <p:extLst>
      <p:ext uri="{BB962C8B-B14F-4D97-AF65-F5344CB8AC3E}">
        <p14:creationId xmlns:p14="http://schemas.microsoft.com/office/powerpoint/2010/main" val="9273316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447800"/>
            <a:ext cx="6438900"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0440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086725" cy="422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5362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r>
              <a:rPr lang="en-US" dirty="0" smtClean="0"/>
              <a:t>Particle based methods enjoy the advantage of simulating true nature of sand physics. But suffer from the scalability issue of actually computing millions of particle in limited computing resource.</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7300592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pPr marL="0" indent="0">
              <a:buNone/>
            </a:pPr>
            <a:endParaRPr lang="en-US" dirty="0" smtClean="0"/>
          </a:p>
          <a:p>
            <a:pPr marL="0" indent="0">
              <a:buNone/>
            </a:pPr>
            <a:r>
              <a:rPr lang="en-US" dirty="0" smtClean="0"/>
              <a:t>Rather than simulating each particle of sand, use a low resolution spatial distribution and interpolate the results from that.</a:t>
            </a:r>
            <a:endParaRPr lang="en-US" dirty="0"/>
          </a:p>
        </p:txBody>
      </p:sp>
      <p:sp>
        <p:nvSpPr>
          <p:cNvPr id="3" name="Title 2"/>
          <p:cNvSpPr>
            <a:spLocks noGrp="1"/>
          </p:cNvSpPr>
          <p:nvPr>
            <p:ph type="title"/>
          </p:nvPr>
        </p:nvSpPr>
        <p:spPr/>
        <p:txBody>
          <a:bodyPr/>
          <a:lstStyle/>
          <a:p>
            <a:r>
              <a:rPr lang="en-US" dirty="0" smtClean="0"/>
              <a:t>Continuum Method</a:t>
            </a:r>
            <a:endParaRPr lang="en-US" dirty="0"/>
          </a:p>
        </p:txBody>
      </p:sp>
    </p:spTree>
    <p:extLst>
      <p:ext uri="{BB962C8B-B14F-4D97-AF65-F5344CB8AC3E}">
        <p14:creationId xmlns:p14="http://schemas.microsoft.com/office/powerpoint/2010/main" val="30323605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r>
              <a:rPr lang="en-US" dirty="0" smtClean="0"/>
              <a:t>Motivation of continuum approach comes from a more generic concept called “Smoothed Particle Hydrodynamics”</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90795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lgn="ctr">
              <a:buNone/>
            </a:pPr>
            <a:endParaRPr lang="en-US" dirty="0" smtClean="0"/>
          </a:p>
          <a:p>
            <a:pPr marL="0" lvl="0" indent="0" algn="ctr">
              <a:buNone/>
            </a:pPr>
            <a:endParaRPr lang="en-US" dirty="0"/>
          </a:p>
          <a:p>
            <a:pPr marL="0" lvl="0" indent="0" algn="ctr">
              <a:buNone/>
            </a:pPr>
            <a:r>
              <a:rPr lang="en-US" dirty="0" smtClean="0"/>
              <a:t>“</a:t>
            </a:r>
            <a:r>
              <a:rPr lang="en-US" dirty="0"/>
              <a:t>Smoothed Particle Hydrodynamics. “ </a:t>
            </a:r>
            <a:r>
              <a:rPr lang="en-US" dirty="0" smtClean="0"/>
              <a:t/>
            </a:r>
            <a:br>
              <a:rPr lang="en-US" dirty="0" smtClean="0"/>
            </a:br>
            <a:r>
              <a:rPr lang="en-US" sz="2000" dirty="0"/>
              <a:t>Monaghan, J. J.</a:t>
            </a:r>
            <a:br>
              <a:rPr lang="en-US" sz="2000" dirty="0"/>
            </a:br>
            <a:r>
              <a:rPr lang="en-US" sz="2000" dirty="0" smtClean="0"/>
              <a:t>Annual </a:t>
            </a:r>
            <a:r>
              <a:rPr lang="en-US" sz="2000" dirty="0"/>
              <a:t>review of astronomy and astrophysics, 30(A93-25826 09-90):543–574, 1992.</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014063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64" y="1600200"/>
            <a:ext cx="8291945" cy="4123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860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5943600"/>
            <a:ext cx="7848600" cy="818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03239"/>
            <a:ext cx="8239126" cy="4440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34930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14600"/>
            <a:ext cx="8007927" cy="206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6580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buNone/>
            </a:pPr>
            <a:endParaRPr lang="en-US" dirty="0" smtClean="0"/>
          </a:p>
          <a:p>
            <a:pPr marL="0" lvl="0" indent="0">
              <a:buNone/>
            </a:pPr>
            <a:endParaRPr lang="en-US" dirty="0" smtClean="0"/>
          </a:p>
          <a:p>
            <a:pPr marL="0" lvl="0" indent="0">
              <a:buNone/>
            </a:pPr>
            <a:endParaRPr lang="en-US" dirty="0"/>
          </a:p>
          <a:p>
            <a:pPr marL="0" lvl="0" indent="0" algn="ctr">
              <a:buNone/>
            </a:pPr>
            <a:r>
              <a:rPr lang="en-US" dirty="0" smtClean="0"/>
              <a:t>“</a:t>
            </a:r>
            <a:r>
              <a:rPr lang="en-US" dirty="0"/>
              <a:t>Animating sand as a fluid</a:t>
            </a:r>
            <a:r>
              <a:rPr lang="en-US" dirty="0" smtClean="0"/>
              <a:t>.”</a:t>
            </a:r>
            <a:br>
              <a:rPr lang="en-US" dirty="0" smtClean="0"/>
            </a:br>
            <a:r>
              <a:rPr lang="en-US" sz="1800" dirty="0"/>
              <a:t>Zhu, Y. and </a:t>
            </a:r>
            <a:r>
              <a:rPr lang="en-US" sz="1800" dirty="0" err="1"/>
              <a:t>Bridson</a:t>
            </a:r>
            <a:r>
              <a:rPr lang="en-US" sz="1800" dirty="0"/>
              <a:t>, R</a:t>
            </a:r>
            <a:r>
              <a:rPr lang="en-US" sz="1800" dirty="0" smtClean="0"/>
              <a:t>.</a:t>
            </a:r>
            <a:br>
              <a:rPr lang="en-US" sz="1800" dirty="0" smtClean="0"/>
            </a:br>
            <a:r>
              <a:rPr lang="en-US" sz="1800" dirty="0" smtClean="0"/>
              <a:t> </a:t>
            </a:r>
            <a:r>
              <a:rPr lang="en-US" sz="1800" dirty="0"/>
              <a:t>ACM SIGGRAPH 2005 Papers, pages 965–972. ACM Press, New York, NY, USA, 2005.</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94949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Yet despite this seeming </a:t>
            </a:r>
            <a:r>
              <a:rPr lang="en-US" dirty="0" smtClean="0"/>
              <a:t>simplicity, a </a:t>
            </a:r>
            <a:r>
              <a:rPr lang="en-US" dirty="0"/>
              <a:t>granular material behaves differently from </a:t>
            </a:r>
            <a:r>
              <a:rPr lang="en-US" dirty="0" smtClean="0"/>
              <a:t>any of </a:t>
            </a:r>
            <a:r>
              <a:rPr lang="en-US" dirty="0"/>
              <a:t>the other familiar forms of matter—solids, liquids, </a:t>
            </a:r>
            <a:r>
              <a:rPr lang="en-US" dirty="0" smtClean="0"/>
              <a:t>or gases—and </a:t>
            </a:r>
            <a:r>
              <a:rPr lang="en-US" dirty="0"/>
              <a:t>should therefore be considered an </a:t>
            </a:r>
            <a:r>
              <a:rPr lang="en-US" dirty="0" smtClean="0"/>
              <a:t>additional state </a:t>
            </a:r>
            <a:r>
              <a:rPr lang="en-US" dirty="0"/>
              <a:t>of matter in its own right.</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562781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method of representing natural phenomena as continuum has provided a very useful base of simulating fluid. And for this many fluid solvers are present in the literature that are both visually accurate and also computationally tractable.</a:t>
            </a:r>
          </a:p>
          <a:p>
            <a:endParaRPr lang="en-US" dirty="0"/>
          </a:p>
          <a:p>
            <a:r>
              <a:rPr lang="en-US" dirty="0" smtClean="0"/>
              <a:t>This paper provides a way of utilizing a fluid solver to simulate behavior of sand.</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3456119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method of fluid simulation can be of two types,</a:t>
            </a:r>
          </a:p>
          <a:p>
            <a:endParaRPr lang="en-US" dirty="0"/>
          </a:p>
          <a:p>
            <a:pPr lvl="1"/>
            <a:r>
              <a:rPr lang="en-US" dirty="0" err="1" smtClean="0"/>
              <a:t>Eulerian</a:t>
            </a:r>
            <a:r>
              <a:rPr lang="en-US" dirty="0" smtClean="0"/>
              <a:t> Grids:</a:t>
            </a:r>
            <a:br>
              <a:rPr lang="en-US" dirty="0" smtClean="0"/>
            </a:br>
            <a:r>
              <a:rPr lang="en-US" dirty="0" smtClean="0"/>
              <a:t>Store velocity, pressure, density </a:t>
            </a:r>
            <a:r>
              <a:rPr lang="en-US" dirty="0" err="1" smtClean="0"/>
              <a:t>etc</a:t>
            </a:r>
            <a:r>
              <a:rPr lang="en-US" dirty="0" smtClean="0"/>
              <a:t>  physical quantity of representing fluid into a fixed grid. Use </a:t>
            </a:r>
            <a:r>
              <a:rPr lang="en-US" dirty="0" err="1" smtClean="0"/>
              <a:t>Eulerian</a:t>
            </a:r>
            <a:r>
              <a:rPr lang="en-US" dirty="0" smtClean="0"/>
              <a:t> form of </a:t>
            </a:r>
            <a:r>
              <a:rPr lang="en-US" dirty="0" err="1" smtClean="0"/>
              <a:t>navier</a:t>
            </a:r>
            <a:r>
              <a:rPr lang="en-US" dirty="0" smtClean="0"/>
              <a:t> stokes to simulate transfer of values between grids.</a:t>
            </a:r>
            <a:br>
              <a:rPr lang="en-US" dirty="0" smtClean="0"/>
            </a:br>
            <a:r>
              <a:rPr lang="en-US" dirty="0" smtClean="0"/>
              <a:t/>
            </a:r>
            <a:br>
              <a:rPr lang="en-US" dirty="0" smtClean="0"/>
            </a:br>
            <a:r>
              <a:rPr lang="en-US" dirty="0" smtClean="0"/>
              <a:t>Advantages: </a:t>
            </a:r>
            <a:br>
              <a:rPr lang="en-US" dirty="0" smtClean="0"/>
            </a:br>
            <a:r>
              <a:rPr lang="en-US" dirty="0" smtClean="0"/>
              <a:t>Simplicity of discretization and solution of the incompressibility condition.</a:t>
            </a:r>
            <a:br>
              <a:rPr lang="en-US" dirty="0" smtClean="0"/>
            </a:br>
            <a:r>
              <a:rPr lang="en-US" dirty="0" smtClean="0"/>
              <a:t>Disadvantage:</a:t>
            </a:r>
            <a:br>
              <a:rPr lang="en-US" dirty="0" smtClean="0"/>
            </a:br>
            <a:r>
              <a:rPr lang="en-US" dirty="0" smtClean="0"/>
              <a:t>Difficulty with advection part of the equation.</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9779324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Particle based method: </a:t>
            </a:r>
            <a:br>
              <a:rPr lang="en-US" dirty="0" smtClean="0"/>
            </a:br>
            <a:r>
              <a:rPr lang="en-US" dirty="0" smtClean="0"/>
              <a:t>Exemplified by SPH, uses </a:t>
            </a:r>
            <a:r>
              <a:rPr lang="en-US" dirty="0" err="1" smtClean="0"/>
              <a:t>lagrangian</a:t>
            </a:r>
            <a:r>
              <a:rPr lang="en-US" dirty="0" smtClean="0"/>
              <a:t> form of </a:t>
            </a:r>
            <a:r>
              <a:rPr lang="en-US" dirty="0" err="1" smtClean="0"/>
              <a:t>Navier</a:t>
            </a:r>
            <a:r>
              <a:rPr lang="en-US" dirty="0" smtClean="0"/>
              <a:t> Stokes to calculate interaction forces on particles.</a:t>
            </a:r>
            <a:br>
              <a:rPr lang="en-US" dirty="0" smtClean="0"/>
            </a:br>
            <a:r>
              <a:rPr lang="en-US" dirty="0" smtClean="0"/>
              <a:t/>
            </a:r>
            <a:br>
              <a:rPr lang="en-US" dirty="0" smtClean="0"/>
            </a:br>
            <a:r>
              <a:rPr lang="en-US" dirty="0" smtClean="0"/>
              <a:t/>
            </a:r>
            <a:br>
              <a:rPr lang="en-US" dirty="0" smtClean="0"/>
            </a:br>
            <a:r>
              <a:rPr lang="en-US" dirty="0" smtClean="0"/>
              <a:t>Advantage:</a:t>
            </a:r>
            <a:br>
              <a:rPr lang="en-US" dirty="0" smtClean="0"/>
            </a:br>
            <a:r>
              <a:rPr lang="en-US" dirty="0" smtClean="0"/>
              <a:t>Handles advection with natural accuracy.</a:t>
            </a:r>
            <a:br>
              <a:rPr lang="en-US" dirty="0" smtClean="0"/>
            </a:br>
            <a:r>
              <a:rPr lang="en-US" dirty="0" smtClean="0"/>
              <a:t/>
            </a:r>
            <a:br>
              <a:rPr lang="en-US" dirty="0" smtClean="0"/>
            </a:br>
            <a:r>
              <a:rPr lang="en-US" dirty="0" smtClean="0"/>
              <a:t>Disadvantage:</a:t>
            </a:r>
            <a:r>
              <a:rPr lang="en-US" dirty="0"/>
              <a:t/>
            </a:r>
            <a:br>
              <a:rPr lang="en-US" dirty="0"/>
            </a:br>
            <a:r>
              <a:rPr lang="en-US" dirty="0" smtClean="0"/>
              <a:t>Difficulty handling incompressibility condition.</a:t>
            </a:r>
            <a:br>
              <a:rPr lang="en-US" dirty="0" smtClean="0"/>
            </a:br>
            <a:r>
              <a:rPr lang="en-US" dirty="0" smtClean="0"/>
              <a:t>Problem with non-uniform particle spacing.</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288540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t>With this view, they present </a:t>
            </a:r>
            <a:r>
              <a:rPr lang="en-US" dirty="0"/>
              <a:t>a new fluid simulation </a:t>
            </a:r>
            <a:r>
              <a:rPr lang="en-US" dirty="0" smtClean="0"/>
              <a:t>method with hybrid approach. </a:t>
            </a:r>
          </a:p>
          <a:p>
            <a:pPr marL="0" indent="0">
              <a:buNone/>
            </a:pPr>
            <a:endParaRPr lang="en-US" dirty="0"/>
          </a:p>
          <a:p>
            <a:pPr marL="0" indent="0">
              <a:buNone/>
            </a:pPr>
            <a:r>
              <a:rPr lang="en-US" dirty="0" smtClean="0"/>
              <a:t>Here they combine the </a:t>
            </a:r>
            <a:r>
              <a:rPr lang="en-US" dirty="0"/>
              <a:t>two approaches, using particles for </a:t>
            </a:r>
            <a:r>
              <a:rPr lang="en-US" dirty="0" smtClean="0"/>
              <a:t>basic </a:t>
            </a:r>
            <a:r>
              <a:rPr lang="en-US" dirty="0"/>
              <a:t>representation </a:t>
            </a:r>
            <a:r>
              <a:rPr lang="en-US" dirty="0" smtClean="0"/>
              <a:t>and for </a:t>
            </a:r>
            <a:r>
              <a:rPr lang="en-US" dirty="0"/>
              <a:t>advection, but auxiliary grids to compute all the spatial </a:t>
            </a:r>
            <a:r>
              <a:rPr lang="en-US" dirty="0" smtClean="0"/>
              <a:t>interactions (e.g</a:t>
            </a:r>
            <a:r>
              <a:rPr lang="en-US" dirty="0"/>
              <a:t>. boundary conditions, incompressibility, and in the case</a:t>
            </a:r>
          </a:p>
          <a:p>
            <a:pPr marL="0" indent="0">
              <a:buNone/>
            </a:pPr>
            <a:r>
              <a:rPr lang="en-US" dirty="0"/>
              <a:t>of sand, friction forces).</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893127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They adapt Particle-in-Cell (PIC) and Fluid-Implicit-Particle (FLIP) to incompressible flow as follows,</a:t>
            </a:r>
            <a:endParaRPr lang="en-US" dirty="0"/>
          </a:p>
        </p:txBody>
      </p:sp>
      <p:sp>
        <p:nvSpPr>
          <p:cNvPr id="3" name="Title 2"/>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438400"/>
            <a:ext cx="5121897"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1649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Simplifying Assumptions:</a:t>
            </a:r>
          </a:p>
          <a:p>
            <a:pPr lvl="1"/>
            <a:r>
              <a:rPr lang="en-US" dirty="0" smtClean="0"/>
              <a:t>Ignore the nearly imperceptible elastic deformation at the start of flow from static state.</a:t>
            </a:r>
          </a:p>
          <a:p>
            <a:pPr lvl="1"/>
            <a:r>
              <a:rPr lang="en-US" dirty="0" smtClean="0"/>
              <a:t>Assume the pressure required to make the entire velocity field incompressible will be similar to the true pressure in the sand. This means, with this assumptions we cannot simulate the hourglass. But for other cases , it doesn’t hamper the visually correct behavior of sand.</a:t>
            </a:r>
          </a:p>
          <a:p>
            <a:pPr lvl="1"/>
            <a:endParaRPr lang="en-US" dirty="0"/>
          </a:p>
          <a:p>
            <a:pPr marL="0" indent="0">
              <a:buNone/>
            </a:pPr>
            <a:r>
              <a:rPr lang="en-US" dirty="0" smtClean="0"/>
              <a:t>Thus the domain can be decomposed into regions which are rigidly moving and the rest where we have an incompressible shearing flow.</a:t>
            </a:r>
          </a:p>
          <a:p>
            <a:pPr lvl="1"/>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9458823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t>Yield condition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Where </a:t>
                </a:r>
                <a14:m>
                  <m:oMath xmlns:m="http://schemas.openxmlformats.org/officeDocument/2006/math">
                    <m:r>
                      <a:rPr lang="en-US" b="0" i="1" smtClean="0">
                        <a:latin typeface="Cambria Math"/>
                      </a:rPr>
                      <m:t>𝜙</m:t>
                    </m:r>
                    <m:r>
                      <a:rPr lang="en-US" b="0" i="1" smtClean="0">
                        <a:latin typeface="Cambria Math"/>
                      </a:rPr>
                      <m:t> </m:t>
                    </m:r>
                  </m:oMath>
                </a14:m>
                <a:r>
                  <a:rPr lang="en-US" dirty="0" smtClean="0"/>
                  <a:t>is the friction angle.</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l="-1260" t="-10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64" y="2209800"/>
            <a:ext cx="7696200" cy="2868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44636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Frictional stress in flow</a:t>
            </a:r>
            <a:endParaRPr lang="en-US" dirty="0"/>
          </a:p>
        </p:txBody>
      </p:sp>
      <p:sp>
        <p:nvSpPr>
          <p:cNvPr id="3" name="Title 2"/>
          <p:cNvSpPr>
            <a:spLocks noGrp="1"/>
          </p:cNvSpPr>
          <p:nvPr>
            <p:ph type="title"/>
          </p:nvPr>
        </p:nvSpPr>
        <p:spPr/>
        <p:txBody>
          <a:bodyPr/>
          <a:lstStyle/>
          <a:p>
            <a:endParaRPr 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6959898" cy="278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8960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8527"/>
            <a:ext cx="7651398" cy="443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0003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Cohesion</a:t>
            </a:r>
          </a:p>
          <a:p>
            <a:endParaRPr lang="en-US" dirty="0"/>
          </a:p>
          <a:p>
            <a:endParaRPr lang="en-US" dirty="0" smtClean="0"/>
          </a:p>
          <a:p>
            <a:endParaRPr lang="en-US" dirty="0"/>
          </a:p>
          <a:p>
            <a:endParaRPr lang="en-US" dirty="0" smtClean="0"/>
          </a:p>
          <a:p>
            <a:pPr marL="0" indent="0">
              <a:buNone/>
            </a:pPr>
            <a:r>
              <a:rPr lang="en-US" dirty="0" smtClean="0"/>
              <a:t>Even though sand is considered cohesion free, introduction of a very small amount of cohesion improves the result to build a stable sand pile.</a:t>
            </a:r>
            <a:endParaRPr lang="en-US" dirty="0"/>
          </a:p>
        </p:txBody>
      </p:sp>
      <p:sp>
        <p:nvSpPr>
          <p:cNvPr id="3" name="Title 2"/>
          <p:cNvSpPr>
            <a:spLocks noGrp="1"/>
          </p:cNvSpPr>
          <p:nvPr>
            <p:ph type="title"/>
          </p:nvPr>
        </p:nvSpPr>
        <p:spPr/>
        <p:txBody>
          <a:bodyPr/>
          <a:lstStyle/>
          <a:p>
            <a:endParaRPr lang="en-US"/>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27" y="2238375"/>
            <a:ext cx="62484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1904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sand pile at rest with a slope lower than the angle of repose behaves like a solid.</a:t>
            </a:r>
            <a:endParaRPr lang="en-US" dirty="0"/>
          </a:p>
        </p:txBody>
      </p:sp>
      <p:sp>
        <p:nvSpPr>
          <p:cNvPr id="3" name="Title 2"/>
          <p:cNvSpPr>
            <a:spLocks noGrp="1"/>
          </p:cNvSpPr>
          <p:nvPr>
            <p:ph type="title"/>
          </p:nvPr>
        </p:nvSpPr>
        <p:spPr/>
        <p:txBody>
          <a:bodyPr/>
          <a:lstStyle/>
          <a:p>
            <a:endParaRPr lang="en-US"/>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000"/>
          <a:stretch/>
        </p:blipFill>
        <p:spPr bwMode="auto">
          <a:xfrm>
            <a:off x="2971800" y="2743201"/>
            <a:ext cx="3393687" cy="284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10060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920719" cy="417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6587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endParaRPr lang="en-US" dirty="0" smtClean="0"/>
          </a:p>
          <a:p>
            <a:pPr lvl="0"/>
            <a:endParaRPr lang="en-US" dirty="0"/>
          </a:p>
          <a:p>
            <a:pPr lvl="0"/>
            <a:endParaRPr lang="en-US" dirty="0" smtClean="0"/>
          </a:p>
          <a:p>
            <a:pPr marL="0" lvl="0" indent="0" algn="ctr">
              <a:buNone/>
            </a:pPr>
            <a:r>
              <a:rPr lang="en-US" dirty="0" smtClean="0"/>
              <a:t>“</a:t>
            </a:r>
            <a:r>
              <a:rPr lang="en-US" dirty="0"/>
              <a:t>Mixing fluids and granular materials.” </a:t>
            </a:r>
            <a:r>
              <a:rPr lang="en-US" dirty="0" smtClean="0"/>
              <a:t/>
            </a:r>
            <a:br>
              <a:rPr lang="en-US" dirty="0" smtClean="0"/>
            </a:br>
            <a:r>
              <a:rPr lang="en-US" sz="1600" dirty="0" err="1" smtClean="0"/>
              <a:t>Lenaerts</a:t>
            </a:r>
            <a:r>
              <a:rPr lang="en-US" sz="1600" dirty="0"/>
              <a:t>, T. and </a:t>
            </a:r>
            <a:r>
              <a:rPr lang="en-US" sz="1600" dirty="0" err="1"/>
              <a:t>Dutr´e</a:t>
            </a:r>
            <a:r>
              <a:rPr lang="en-US" sz="1600" dirty="0"/>
              <a:t>, P. </a:t>
            </a:r>
            <a:r>
              <a:rPr lang="en-US" sz="1600" dirty="0" smtClean="0"/>
              <a:t/>
            </a:r>
            <a:br>
              <a:rPr lang="en-US" sz="1600" dirty="0" smtClean="0"/>
            </a:br>
            <a:r>
              <a:rPr lang="en-US" sz="1600" dirty="0" smtClean="0"/>
              <a:t>Computer </a:t>
            </a:r>
            <a:r>
              <a:rPr lang="fr-FR" sz="1600" dirty="0" err="1"/>
              <a:t>Graphics</a:t>
            </a:r>
            <a:r>
              <a:rPr lang="fr-FR" sz="1600" dirty="0"/>
              <a:t> Forum, 28(2):213–218, 2009b.</a:t>
            </a:r>
            <a:endParaRPr lang="en-US" sz="1600" dirty="0"/>
          </a:p>
          <a:p>
            <a:pPr marL="0" indent="0">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9554986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43000"/>
            <a:ext cx="470535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5873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33400" y="228600"/>
            <a:ext cx="7747000" cy="4678363"/>
          </a:xfrm>
        </p:spPr>
        <p:txBody>
          <a:bodyPr/>
          <a:lstStyle/>
          <a:p>
            <a:pPr marL="365760" lvl="1">
              <a:buFont typeface="Wingdings" pitchFamily="2" charset="2"/>
              <a:buChar char=""/>
            </a:pPr>
            <a:r>
              <a:rPr lang="en-US" dirty="0"/>
              <a:t>Provides SPH based </a:t>
            </a:r>
            <a:r>
              <a:rPr lang="en-US" dirty="0" err="1"/>
              <a:t>lagrangian</a:t>
            </a:r>
            <a:r>
              <a:rPr lang="en-US" dirty="0"/>
              <a:t> method of simulating sand which facilitates mixture of different type of materials.</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7150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136694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8033967" cy="293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67147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99247" y="1447801"/>
            <a:ext cx="7745505" cy="4678362"/>
          </a:xfrm>
          <a:prstGeom prst="rect">
            <a:avLst/>
          </a:prstGeom>
        </p:spPr>
        <p:txBody>
          <a:bodyPr/>
          <a:lst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endParaRPr lang="en-US" dirty="0" smtClean="0"/>
          </a:p>
          <a:p>
            <a:endParaRPr lang="en-US" dirty="0" smtClean="0"/>
          </a:p>
          <a:p>
            <a:endParaRPr lang="en-US" dirty="0" smtClean="0"/>
          </a:p>
          <a:p>
            <a:pPr marL="0" lvl="0" indent="0" algn="ctr">
              <a:buNone/>
            </a:pPr>
            <a:r>
              <a:rPr lang="en-US" dirty="0" smtClean="0"/>
              <a:t>“</a:t>
            </a:r>
            <a:r>
              <a:rPr lang="en-US" dirty="0"/>
              <a:t>Simulation of high-resolution granular media</a:t>
            </a:r>
            <a:r>
              <a:rPr lang="en-US" dirty="0" smtClean="0"/>
              <a:t>.”</a:t>
            </a:r>
            <a:br>
              <a:rPr lang="en-US" dirty="0" smtClean="0"/>
            </a:br>
            <a:r>
              <a:rPr lang="en-US" sz="1800" dirty="0" err="1"/>
              <a:t>Aldu´an</a:t>
            </a:r>
            <a:r>
              <a:rPr lang="en-US" sz="1800" dirty="0"/>
              <a:t>, I., </a:t>
            </a:r>
            <a:r>
              <a:rPr lang="en-US" sz="1800" dirty="0" err="1"/>
              <a:t>Tena</a:t>
            </a:r>
            <a:r>
              <a:rPr lang="en-US" sz="1800" dirty="0"/>
              <a:t>, ´A., and </a:t>
            </a:r>
            <a:r>
              <a:rPr lang="en-US" sz="1800" dirty="0" err="1"/>
              <a:t>Otaduy</a:t>
            </a:r>
            <a:r>
              <a:rPr lang="en-US" sz="1800" dirty="0"/>
              <a:t>, M. A</a:t>
            </a:r>
            <a:r>
              <a:rPr lang="en-US" sz="1800" dirty="0" smtClean="0"/>
              <a:t>.</a:t>
            </a:r>
            <a:br>
              <a:rPr lang="en-US" sz="1800" dirty="0" smtClean="0"/>
            </a:br>
            <a:r>
              <a:rPr lang="en-US" sz="1800" dirty="0" smtClean="0"/>
              <a:t> </a:t>
            </a:r>
            <a:r>
              <a:rPr lang="en-US" sz="1800" dirty="0"/>
              <a:t>In Proc. of </a:t>
            </a:r>
            <a:r>
              <a:rPr lang="en-US" sz="1800" dirty="0" err="1"/>
              <a:t>Congreso</a:t>
            </a:r>
            <a:r>
              <a:rPr lang="en-US" sz="1800" dirty="0"/>
              <a:t> </a:t>
            </a:r>
            <a:r>
              <a:rPr lang="en-US" sz="1800" dirty="0" err="1"/>
              <a:t>Espa˜nol</a:t>
            </a:r>
            <a:r>
              <a:rPr lang="en-US" sz="1800" dirty="0"/>
              <a:t> de </a:t>
            </a:r>
            <a:r>
              <a:rPr lang="en-US" sz="1800" dirty="0" err="1"/>
              <a:t>Inform´atica</a:t>
            </a:r>
            <a:r>
              <a:rPr lang="en-US" sz="1800" dirty="0"/>
              <a:t> </a:t>
            </a:r>
            <a:r>
              <a:rPr lang="en-US" sz="1800" dirty="0" err="1"/>
              <a:t>Gr´afica</a:t>
            </a:r>
            <a:r>
              <a:rPr lang="en-US" sz="1800" dirty="0"/>
              <a:t>. 2009</a:t>
            </a:r>
            <a:r>
              <a:rPr lang="en-US" sz="1800" dirty="0" smtClean="0"/>
              <a:t>.</a:t>
            </a:r>
            <a:endParaRPr lang="en-US" sz="18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5211109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Simulate internal and external forces of granular materials at two different scales.</a:t>
            </a:r>
          </a:p>
          <a:p>
            <a:pPr lvl="1"/>
            <a:endParaRPr lang="en-US" dirty="0" smtClean="0"/>
          </a:p>
          <a:p>
            <a:pPr lvl="1"/>
            <a:r>
              <a:rPr lang="en-US" dirty="0" smtClean="0"/>
              <a:t>The computationally expensive internal granule forces are simulate at a spatially large scale.</a:t>
            </a:r>
          </a:p>
          <a:p>
            <a:pPr lvl="1"/>
            <a:r>
              <a:rPr lang="en-US" dirty="0" smtClean="0"/>
              <a:t>Less expensive external forces are simulated at  spatially fine scale.</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9134601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Simulation of LR particles</a:t>
            </a:r>
          </a:p>
          <a:p>
            <a:pPr lvl="1"/>
            <a:r>
              <a:rPr lang="en-US" dirty="0" smtClean="0"/>
              <a:t>Each particles is a ‘rigid composite particle’ as in [BYM05]</a:t>
            </a:r>
          </a:p>
          <a:p>
            <a:pPr lvl="1"/>
            <a:r>
              <a:rPr lang="en-US" dirty="0" smtClean="0"/>
              <a:t>Each particle follows laws of rigid body dynamics [WB01]</a:t>
            </a:r>
          </a:p>
          <a:p>
            <a:pPr lvl="1"/>
            <a:r>
              <a:rPr lang="en-US" dirty="0" smtClean="0"/>
              <a:t>Use </a:t>
            </a:r>
            <a:r>
              <a:rPr lang="en-US" dirty="0" err="1" smtClean="0"/>
              <a:t>euler</a:t>
            </a:r>
            <a:r>
              <a:rPr lang="en-US" dirty="0" smtClean="0"/>
              <a:t> method for integrating velocities. The time step is bounded by the resolution of particle system.</a:t>
            </a:r>
          </a:p>
          <a:p>
            <a:pPr lvl="1"/>
            <a:r>
              <a:rPr lang="en-US" dirty="0" smtClean="0"/>
              <a:t>Normal forces are computed from rigid body collision. </a:t>
            </a:r>
          </a:p>
          <a:p>
            <a:pPr lvl="1"/>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endParaRPr 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724400"/>
            <a:ext cx="566848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51410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They compute shear force for dynamic friction. Static friction is handles by composite granules.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8879968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HR particles :</a:t>
            </a:r>
          </a:p>
          <a:p>
            <a:pPr lvl="1"/>
            <a:r>
              <a:rPr lang="en-US" dirty="0" smtClean="0"/>
              <a:t>HR particle is generated each time LR guide particle is added to the system.</a:t>
            </a:r>
          </a:p>
          <a:p>
            <a:pPr lvl="1"/>
            <a:r>
              <a:rPr lang="en-US" dirty="0" smtClean="0"/>
              <a:t>Using pre-computed distribution within LR particle sphere will introduce visual anomalies like “clumps” in sparse particle areas.</a:t>
            </a:r>
            <a:endParaRPr lang="en-US" dirty="0"/>
          </a:p>
        </p:txBody>
      </p:sp>
      <p:sp>
        <p:nvSpPr>
          <p:cNvPr id="3" name="Title 2"/>
          <p:cNvSpPr>
            <a:spLocks noGrp="1"/>
          </p:cNvSpPr>
          <p:nvPr>
            <p:ph type="title"/>
          </p:nvPr>
        </p:nvSpPr>
        <p:spPr/>
        <p:txBody>
          <a:bodyPr/>
          <a:lstStyle/>
          <a:p>
            <a:endParaRPr lang="en-US"/>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15145"/>
            <a:ext cx="34575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0755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3401</TotalTime>
  <Words>2615</Words>
  <Application>Microsoft Office PowerPoint</Application>
  <PresentationFormat>On-screen Show (4:3)</PresentationFormat>
  <Paragraphs>510</Paragraphs>
  <Slides>101</Slides>
  <Notes>0</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Hardcover</vt:lpstr>
      <vt:lpstr>Sand as media of Art</vt:lpstr>
      <vt:lpstr>Motivation</vt:lpstr>
      <vt:lpstr>Motivation</vt:lpstr>
      <vt:lpstr>Challenges</vt:lpstr>
      <vt:lpstr>Physics of Sand</vt:lpstr>
      <vt:lpstr>Physics of Sand</vt:lpstr>
      <vt:lpstr>Physics of Sand</vt:lpstr>
      <vt:lpstr>PowerPoint Presentation</vt:lpstr>
      <vt:lpstr>PowerPoint Presentation</vt:lpstr>
      <vt:lpstr>PowerPoint Presentation</vt:lpstr>
      <vt:lpstr>PowerPoint Presentation</vt:lpstr>
      <vt:lpstr>PowerPoint Presentation</vt:lpstr>
      <vt:lpstr>PowerPoint Presentation</vt:lpstr>
      <vt:lpstr>Granular Material Simulations</vt:lpstr>
      <vt:lpstr>Granular Material Simulations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Height Field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Particle Based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Continuum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kuntal</dc:creator>
  <cp:lastModifiedBy>kuntal</cp:lastModifiedBy>
  <cp:revision>235</cp:revision>
  <dcterms:created xsi:type="dcterms:W3CDTF">2006-08-16T00:00:00Z</dcterms:created>
  <dcterms:modified xsi:type="dcterms:W3CDTF">2011-05-20T16:05:49Z</dcterms:modified>
</cp:coreProperties>
</file>